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veat" panose="020B0604020202020204" charset="0"/>
      <p:regular r:id="rId39"/>
      <p:bold r:id="rId40"/>
    </p:embeddedFont>
    <p:embeddedFont>
      <p:font typeface="Corbel" panose="020B0503020204020204" pitchFamily="3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9147e267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9147e267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The response Y is given as a logs and needs a logit transform applied before it is considered a probability.</a:t>
            </a:r>
            <a:endParaRPr>
              <a:solidFill>
                <a:schemeClr val="dk1"/>
              </a:solidFill>
              <a:latin typeface="Calibri"/>
              <a:ea typeface="Calibri"/>
              <a:cs typeface="Calibri"/>
              <a:sym typeface="Calibri"/>
            </a:endParaRPr>
          </a:p>
          <a:p>
            <a:pPr marL="0" lvl="0" indent="0" algn="l" rtl="0">
              <a:lnSpc>
                <a:spcPct val="107916"/>
              </a:lnSpc>
              <a:spcBef>
                <a:spcPts val="800"/>
              </a:spcBef>
              <a:spcAft>
                <a:spcPts val="0"/>
              </a:spcAft>
              <a:buNone/>
            </a:pPr>
            <a:r>
              <a:rPr lang="en-US">
                <a:solidFill>
                  <a:schemeClr val="dk1"/>
                </a:solidFill>
                <a:latin typeface="Calibri"/>
                <a:ea typeface="Calibri"/>
                <a:cs typeface="Calibri"/>
                <a:sym typeface="Calibri"/>
              </a:rPr>
              <a:t>as outputted by R after using cross validation and simulation to converge on a set using holdout analysis as well as monte carlo class balanced resampling prior to doing so.</a:t>
            </a:r>
            <a:endParaRPr>
              <a:solidFill>
                <a:schemeClr val="dk1"/>
              </a:solidFill>
              <a:latin typeface="Calibri"/>
              <a:ea typeface="Calibri"/>
              <a:cs typeface="Calibri"/>
              <a:sym typeface="Calibri"/>
            </a:endParaRPr>
          </a:p>
          <a:p>
            <a:pPr marL="0" lvl="0" indent="0" algn="l" rtl="0">
              <a:lnSpc>
                <a:spcPct val="107916"/>
              </a:lnSpc>
              <a:spcBef>
                <a:spcPts val="800"/>
              </a:spcBef>
              <a:spcAft>
                <a:spcPts val="800"/>
              </a:spcAft>
              <a:buClr>
                <a:schemeClr val="dk1"/>
              </a:buClr>
              <a:buSzPts val="1100"/>
              <a:buFont typeface="Arial"/>
              <a:buNone/>
            </a:pPr>
            <a:endParaRPr>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9328d8e1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9328d8e1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9328d8e1e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9328d8e1e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a:solidFill>
                  <a:schemeClr val="dk1"/>
                </a:solidFill>
                <a:latin typeface="Calibri"/>
                <a:ea typeface="Calibri"/>
                <a:cs typeface="Calibri"/>
                <a:sym typeface="Calibri"/>
              </a:rPr>
              <a:t>To achieve model robustness, we exploit measures of central tendency such as bifurcating around the median as well as deriving population means using stratified subsampling such as bootstrapping and monte carlo resampling.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9147e267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9147e267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a:solidFill>
                  <a:schemeClr val="dk1"/>
                </a:solidFill>
                <a:latin typeface="Times New Roman"/>
                <a:ea typeface="Times New Roman"/>
                <a:cs typeface="Times New Roman"/>
                <a:sym typeface="Times New Roman"/>
              </a:rPr>
              <a:t>V7101 to V8480 - substances</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a:solidFill>
                  <a:schemeClr val="dk1"/>
                </a:solidFill>
                <a:latin typeface="Times New Roman"/>
                <a:ea typeface="Times New Roman"/>
                <a:cs typeface="Times New Roman"/>
                <a:sym typeface="Times New Roman"/>
              </a:rPr>
              <a:t>V8512 through V8546 - psychology </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a:solidFill>
                  <a:schemeClr val="dk1"/>
                </a:solidFill>
                <a:latin typeface="Times New Roman"/>
                <a:ea typeface="Times New Roman"/>
                <a:cs typeface="Times New Roman"/>
                <a:sym typeface="Times New Roman"/>
              </a:rPr>
              <a:t>V8517 through V8531 - Health</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a:solidFill>
                  <a:schemeClr val="dk1"/>
                </a:solidFill>
                <a:latin typeface="Times New Roman"/>
                <a:ea typeface="Times New Roman"/>
                <a:cs typeface="Times New Roman"/>
                <a:sym typeface="Times New Roman"/>
              </a:rPr>
              <a:t>V7551 through V7563 - habits</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800"/>
              </a:spcAft>
              <a:buClr>
                <a:schemeClr val="dk1"/>
              </a:buClr>
              <a:buSzPts val="1100"/>
              <a:buFont typeface="Arial"/>
              <a:buNone/>
            </a:pPr>
            <a:r>
              <a:rPr lang="en-US">
                <a:solidFill>
                  <a:schemeClr val="dk1"/>
                </a:solidFill>
                <a:latin typeface="Times New Roman"/>
                <a:ea typeface="Times New Roman"/>
                <a:cs typeface="Times New Roman"/>
                <a:sym typeface="Times New Roman"/>
              </a:rPr>
              <a:t>we dropped V7501 and V7507 for having more than 75% NA’s.</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9328d8e1e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9328d8e1e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a:solidFill>
                  <a:schemeClr val="dk1"/>
                </a:solidFill>
                <a:latin typeface="Calibri"/>
                <a:ea typeface="Calibri"/>
                <a:cs typeface="Calibri"/>
                <a:sym typeface="Calibri"/>
              </a:rPr>
              <a:t>Our plan began to focus around finding a filtering algorithm (stepAIC or bestGLM) and let the tabulation do the filtering for us and view the results after a few runs at various settings. We initially tried stepAIC but realized it wasn’t using exhaustive search spaces and would often result in nothing to report, so we switched to a modified bestglm.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9b9cd9e7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9b9cd9e7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US"/>
              <a:t>Column pairing assumes one term will be significant by itself.</a:t>
            </a:r>
            <a:endParaRPr/>
          </a:p>
          <a:p>
            <a:pPr marL="0" lvl="0" indent="0" algn="l" rtl="0">
              <a:lnSpc>
                <a:spcPct val="107916"/>
              </a:lnSpc>
              <a:spcBef>
                <a:spcPts val="800"/>
              </a:spcBef>
              <a:spcAft>
                <a:spcPts val="0"/>
              </a:spcAft>
              <a:buClr>
                <a:schemeClr val="dk1"/>
              </a:buClr>
              <a:buSzPts val="1100"/>
              <a:buFont typeface="Arial"/>
              <a:buNone/>
            </a:pPr>
            <a:r>
              <a:rPr lang="en-US"/>
              <a:t>2 terms could pass through the algorithm, but the system is not properly setup to handle such occurances.  </a:t>
            </a:r>
            <a:endParaRPr/>
          </a:p>
          <a:p>
            <a:pPr marL="0" lvl="0" indent="0" algn="l" rtl="0">
              <a:lnSpc>
                <a:spcPct val="107916"/>
              </a:lnSpc>
              <a:spcBef>
                <a:spcPts val="800"/>
              </a:spcBef>
              <a:spcAft>
                <a:spcPts val="800"/>
              </a:spcAft>
              <a:buClr>
                <a:schemeClr val="dk1"/>
              </a:buClr>
              <a:buSzPts val="1100"/>
              <a:buFont typeface="Arial"/>
              <a:buNone/>
            </a:pPr>
            <a:r>
              <a:rPr lang="en-US"/>
              <a:t>So in other words.  The synergy between terms is not something that is captured by this system until saveCSVs.R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9328d8e1e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9328d8e1e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a:solidFill>
                  <a:schemeClr val="dk1"/>
                </a:solidFill>
                <a:latin typeface="Times New Roman"/>
                <a:ea typeface="Times New Roman"/>
                <a:cs typeface="Times New Roman"/>
                <a:sym typeface="Times New Roman"/>
              </a:rPr>
              <a:t> the </a:t>
            </a:r>
            <a:r>
              <a:rPr lang="en-US" i="1">
                <a:solidFill>
                  <a:schemeClr val="dk1"/>
                </a:solidFill>
                <a:latin typeface="Times New Roman"/>
                <a:ea typeface="Times New Roman"/>
                <a:cs typeface="Times New Roman"/>
                <a:sym typeface="Times New Roman"/>
              </a:rPr>
              <a:t>modified </a:t>
            </a:r>
            <a:r>
              <a:rPr lang="en-US">
                <a:solidFill>
                  <a:schemeClr val="dk1"/>
                </a:solidFill>
                <a:latin typeface="Times New Roman"/>
                <a:ea typeface="Times New Roman"/>
                <a:cs typeface="Times New Roman"/>
                <a:sym typeface="Times New Roman"/>
              </a:rPr>
              <a:t>subset algorithm generally preserves </a:t>
            </a:r>
            <a:r>
              <a:rPr lang="en-US" i="1">
                <a:solidFill>
                  <a:schemeClr val="dk1"/>
                </a:solidFill>
                <a:latin typeface="Times New Roman"/>
                <a:ea typeface="Times New Roman"/>
                <a:cs typeface="Times New Roman"/>
                <a:sym typeface="Times New Roman"/>
              </a:rPr>
              <a:t>more </a:t>
            </a:r>
            <a:r>
              <a:rPr lang="en-US">
                <a:solidFill>
                  <a:schemeClr val="dk1"/>
                </a:solidFill>
                <a:latin typeface="Times New Roman"/>
                <a:ea typeface="Times New Roman"/>
                <a:cs typeface="Times New Roman"/>
                <a:sym typeface="Times New Roman"/>
              </a:rPr>
              <a:t>than what bestglm would normally output and it is this feature that makes it useful for our filtering purposes.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9147e267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9147e267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During NamesH list generation is where we apply holdout analysis.  We don’t use traditional concepts like using RMSE and trying to find the best model.  Rather we use the concept of having a separate holdout partition to do more testing from.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9b9cd9e74_7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9b9cd9e74_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let CV do the work for us by finding the best model and check collinearity using mcstat VIF during saveCSVs.R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9328d8e1e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9328d8e1e_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a:solidFill>
                  <a:schemeClr val="dk1"/>
                </a:solidFill>
                <a:latin typeface="Calibri"/>
                <a:ea typeface="Calibri"/>
                <a:cs typeface="Calibri"/>
                <a:sym typeface="Calibri"/>
              </a:rPr>
              <a:t>The right you see two factors squared off with y during a sub_returnCVNames routine.</a:t>
            </a:r>
            <a:endParaRPr>
              <a:solidFill>
                <a:schemeClr val="dk1"/>
              </a:solidFill>
              <a:latin typeface="Calibri"/>
              <a:ea typeface="Calibri"/>
              <a:cs typeface="Calibri"/>
              <a:sym typeface="Calibri"/>
            </a:endParaRPr>
          </a:p>
          <a:p>
            <a:pPr marL="0" lvl="0" indent="0" algn="l" rtl="0">
              <a:lnSpc>
                <a:spcPct val="107916"/>
              </a:lnSpc>
              <a:spcBef>
                <a:spcPts val="800"/>
              </a:spcBef>
              <a:spcAft>
                <a:spcPts val="0"/>
              </a:spcAft>
              <a:buNone/>
            </a:pPr>
            <a:r>
              <a:rPr lang="en-US">
                <a:solidFill>
                  <a:schemeClr val="dk1"/>
                </a:solidFill>
                <a:latin typeface="Calibri"/>
                <a:ea typeface="Calibri"/>
                <a:cs typeface="Calibri"/>
                <a:sym typeface="Calibri"/>
              </a:rPr>
              <a:t>The figure above details in </a:t>
            </a:r>
            <a:r>
              <a:rPr lang="en-US" b="1">
                <a:solidFill>
                  <a:schemeClr val="dk1"/>
                </a:solidFill>
                <a:latin typeface="Calibri"/>
                <a:ea typeface="Calibri"/>
                <a:cs typeface="Calibri"/>
                <a:sym typeface="Calibri"/>
              </a:rPr>
              <a:t>orange </a:t>
            </a:r>
            <a:r>
              <a:rPr lang="en-US">
                <a:solidFill>
                  <a:schemeClr val="dk1"/>
                </a:solidFill>
                <a:latin typeface="Calibri"/>
                <a:ea typeface="Calibri"/>
                <a:cs typeface="Calibri"/>
                <a:sym typeface="Calibri"/>
              </a:rPr>
              <a:t>each resample’s 3 tabulated results.  There are 10 sets of these 3 resamples.  I.e 10 holdout x 3 resample loops makes for 30 number of runs (numRuns) by which the tabulated results are divided against.</a:t>
            </a:r>
            <a:endParaRPr>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At the end of all the holdout passes </a:t>
            </a:r>
            <a:r>
              <a:rPr lang="en-US" b="1">
                <a:solidFill>
                  <a:schemeClr val="dk1"/>
                </a:solidFill>
                <a:latin typeface="Times New Roman"/>
                <a:ea typeface="Times New Roman"/>
                <a:cs typeface="Times New Roman"/>
                <a:sym typeface="Times New Roman"/>
              </a:rPr>
              <a:t>crossValidated </a:t>
            </a:r>
            <a:r>
              <a:rPr lang="en-US">
                <a:solidFill>
                  <a:schemeClr val="dk1"/>
                </a:solidFill>
                <a:latin typeface="Times New Roman"/>
                <a:ea typeface="Times New Roman"/>
                <a:cs typeface="Times New Roman"/>
                <a:sym typeface="Times New Roman"/>
              </a:rPr>
              <a:t>is translated to </a:t>
            </a:r>
            <a:r>
              <a:rPr lang="en-US" b="1">
                <a:solidFill>
                  <a:schemeClr val="dk1"/>
                </a:solidFill>
                <a:latin typeface="Times New Roman"/>
                <a:ea typeface="Times New Roman"/>
                <a:cs typeface="Times New Roman"/>
                <a:sym typeface="Times New Roman"/>
              </a:rPr>
              <a:t>tabulatedCrossValidated </a:t>
            </a:r>
            <a:r>
              <a:rPr lang="en-US">
                <a:solidFill>
                  <a:schemeClr val="dk1"/>
                </a:solidFill>
                <a:latin typeface="Times New Roman"/>
                <a:ea typeface="Times New Roman"/>
                <a:cs typeface="Times New Roman"/>
                <a:sym typeface="Times New Roman"/>
              </a:rPr>
              <a:t>(encircled in </a:t>
            </a:r>
            <a:r>
              <a:rPr lang="en-US" b="1">
                <a:solidFill>
                  <a:schemeClr val="dk1"/>
                </a:solidFill>
                <a:latin typeface="Times New Roman"/>
                <a:ea typeface="Times New Roman"/>
                <a:cs typeface="Times New Roman"/>
                <a:sym typeface="Times New Roman"/>
              </a:rPr>
              <a:t>green</a:t>
            </a:r>
            <a:r>
              <a:rPr lang="en-US">
                <a:solidFill>
                  <a:schemeClr val="dk1"/>
                </a:solidFill>
                <a:latin typeface="Times New Roman"/>
                <a:ea typeface="Times New Roman"/>
                <a:cs typeface="Times New Roman"/>
                <a:sym typeface="Times New Roman"/>
              </a:rPr>
              <a:t>) and a final.csv is printed with the factors occurence stored as “Freq”.  Output from V7221’s final.csv is provided.</a:t>
            </a:r>
            <a:endParaRPr>
              <a:solidFill>
                <a:schemeClr val="dk1"/>
              </a:solidFill>
              <a:latin typeface="Calibri"/>
              <a:ea typeface="Calibri"/>
              <a:cs typeface="Calibri"/>
              <a:sym typeface="Calibri"/>
            </a:endParaRPr>
          </a:p>
          <a:p>
            <a:pPr marL="0" lvl="0" indent="0" algn="l" rtl="0">
              <a:spcBef>
                <a:spcPts val="800"/>
              </a:spcBef>
              <a:spcAft>
                <a:spcPts val="0"/>
              </a:spcAft>
              <a:buNone/>
            </a:pPr>
            <a:endParaRPr/>
          </a:p>
          <a:p>
            <a:pPr marL="0" lvl="0" indent="0" algn="l" rtl="0">
              <a:spcBef>
                <a:spcPts val="0"/>
              </a:spcBef>
              <a:spcAft>
                <a:spcPts val="0"/>
              </a:spcAft>
              <a:buClr>
                <a:schemeClr val="dk1"/>
              </a:buClr>
              <a:buSzPts val="1100"/>
              <a:buFont typeface="Arial"/>
              <a:buNone/>
            </a:pPr>
            <a:r>
              <a:rPr lang="en-US"/>
              <a:t>"","tabulatedCrossValidated","Freq"</a:t>
            </a:r>
            <a:endParaRPr/>
          </a:p>
          <a:p>
            <a:pPr marL="0" lvl="0" indent="0" algn="l" rtl="0">
              <a:spcBef>
                <a:spcPts val="0"/>
              </a:spcBef>
              <a:spcAft>
                <a:spcPts val="0"/>
              </a:spcAft>
              <a:buClr>
                <a:schemeClr val="dk1"/>
              </a:buClr>
              <a:buSzPts val="1100"/>
              <a:buFont typeface="Arial"/>
              <a:buNone/>
            </a:pPr>
            <a:r>
              <a:rPr lang="en-US"/>
              <a:t>"21",NA,3.683</a:t>
            </a:r>
            <a:endParaRPr/>
          </a:p>
          <a:p>
            <a:pPr marL="0" lvl="0" indent="0" algn="l" rtl="0">
              <a:spcBef>
                <a:spcPts val="0"/>
              </a:spcBef>
              <a:spcAft>
                <a:spcPts val="0"/>
              </a:spcAft>
              <a:buClr>
                <a:schemeClr val="dk1"/>
              </a:buClr>
              <a:buSzPts val="1100"/>
              <a:buFont typeface="Arial"/>
              <a:buNone/>
            </a:pPr>
            <a:r>
              <a:rPr lang="en-US"/>
              <a:t>"12","V8514",0.45</a:t>
            </a:r>
            <a:endParaRPr/>
          </a:p>
          <a:p>
            <a:pPr marL="0" lvl="0" indent="0" algn="l" rtl="0">
              <a:spcBef>
                <a:spcPts val="0"/>
              </a:spcBef>
              <a:spcAft>
                <a:spcPts val="0"/>
              </a:spcAft>
              <a:buClr>
                <a:schemeClr val="dk1"/>
              </a:buClr>
              <a:buSzPts val="1100"/>
              <a:buFont typeface="Arial"/>
              <a:buNone/>
            </a:pPr>
            <a:r>
              <a:rPr lang="en-US"/>
              <a:t>"8","V8502",0.417</a:t>
            </a:r>
            <a:endParaRPr/>
          </a:p>
          <a:p>
            <a:pPr marL="0" lvl="0" indent="0" algn="l" rtl="0">
              <a:spcBef>
                <a:spcPts val="0"/>
              </a:spcBef>
              <a:spcAft>
                <a:spcPts val="0"/>
              </a:spcAft>
              <a:buClr>
                <a:schemeClr val="dk1"/>
              </a:buClr>
              <a:buSzPts val="1100"/>
              <a:buFont typeface="Arial"/>
              <a:buNone/>
            </a:pPr>
            <a:r>
              <a:rPr lang="en-US"/>
              <a:t>"17","V8530",0.383</a:t>
            </a:r>
            <a:endParaRPr/>
          </a:p>
          <a:p>
            <a:pPr marL="0" lvl="0" indent="0" algn="l" rtl="0">
              <a:spcBef>
                <a:spcPts val="0"/>
              </a:spcBef>
              <a:spcAft>
                <a:spcPts val="0"/>
              </a:spcAft>
              <a:buClr>
                <a:schemeClr val="dk1"/>
              </a:buClr>
              <a:buSzPts val="1100"/>
              <a:buFont typeface="Arial"/>
              <a:buNone/>
            </a:pPr>
            <a:r>
              <a:rPr lang="en-US"/>
              <a:t>"11","V8512",0.367</a:t>
            </a:r>
            <a:endParaRPr/>
          </a:p>
          <a:p>
            <a:pPr marL="0" lvl="0" indent="0" algn="l" rtl="0">
              <a:spcBef>
                <a:spcPts val="0"/>
              </a:spcBef>
              <a:spcAft>
                <a:spcPts val="0"/>
              </a:spcAft>
              <a:buClr>
                <a:schemeClr val="dk1"/>
              </a:buClr>
              <a:buSzPts val="1100"/>
              <a:buFont typeface="Arial"/>
              <a:buNone/>
            </a:pPr>
            <a:r>
              <a:rPr lang="en-US"/>
              <a:t>"6","V7562",0.333</a:t>
            </a:r>
            <a:endParaRPr/>
          </a:p>
          <a:p>
            <a:pPr marL="0" lvl="0" indent="0" algn="l" rtl="0">
              <a:spcBef>
                <a:spcPts val="0"/>
              </a:spcBef>
              <a:spcAft>
                <a:spcPts val="0"/>
              </a:spcAft>
              <a:buClr>
                <a:schemeClr val="dk1"/>
              </a:buClr>
              <a:buSzPts val="1100"/>
              <a:buFont typeface="Arial"/>
              <a:buNone/>
            </a:pPr>
            <a:r>
              <a:rPr lang="en-US"/>
              <a:t>"19","V8536",0.333</a:t>
            </a:r>
            <a:endParaRPr/>
          </a:p>
          <a:p>
            <a:pPr marL="0" lvl="0" indent="0" algn="l" rtl="0">
              <a:spcBef>
                <a:spcPts val="0"/>
              </a:spcBef>
              <a:spcAft>
                <a:spcPts val="0"/>
              </a:spcAft>
              <a:buClr>
                <a:schemeClr val="dk1"/>
              </a:buClr>
              <a:buSzPts val="1100"/>
              <a:buFont typeface="Arial"/>
              <a:buNone/>
            </a:pPr>
            <a:r>
              <a:rPr lang="en-US"/>
              <a:t>"13","V8526",0.3</a:t>
            </a:r>
            <a:endParaRPr/>
          </a:p>
          <a:p>
            <a:pPr marL="0" lvl="0" indent="0" algn="l" rtl="0">
              <a:spcBef>
                <a:spcPts val="0"/>
              </a:spcBef>
              <a:spcAft>
                <a:spcPts val="0"/>
              </a:spcAft>
              <a:buClr>
                <a:schemeClr val="dk1"/>
              </a:buClr>
              <a:buSzPts val="1100"/>
              <a:buFont typeface="Arial"/>
              <a:buNone/>
            </a:pPr>
            <a:r>
              <a:rPr lang="en-US"/>
              <a:t>"9","V8505",0.267</a:t>
            </a:r>
            <a:endParaRPr/>
          </a:p>
          <a:p>
            <a:pPr marL="0" lvl="0" indent="0" algn="l" rtl="0">
              <a:spcBef>
                <a:spcPts val="0"/>
              </a:spcBef>
              <a:spcAft>
                <a:spcPts val="0"/>
              </a:spcAft>
              <a:buClr>
                <a:schemeClr val="dk1"/>
              </a:buClr>
              <a:buSzPts val="1100"/>
              <a:buFont typeface="Arial"/>
              <a:buNone/>
            </a:pPr>
            <a:r>
              <a:rPr lang="en-US"/>
              <a:t>"10","V8509",0.267</a:t>
            </a:r>
            <a:endParaRPr/>
          </a:p>
          <a:p>
            <a:pPr marL="0" lvl="0" indent="0" algn="l" rtl="0">
              <a:spcBef>
                <a:spcPts val="0"/>
              </a:spcBef>
              <a:spcAft>
                <a:spcPts val="0"/>
              </a:spcAft>
              <a:buClr>
                <a:schemeClr val="dk1"/>
              </a:buClr>
              <a:buSzPts val="1100"/>
              <a:buFont typeface="Arial"/>
              <a:buNone/>
            </a:pPr>
            <a:r>
              <a:rPr lang="en-US"/>
              <a:t>"18","V8531",0.233</a:t>
            </a:r>
            <a:endParaRPr/>
          </a:p>
          <a:p>
            <a:pPr marL="0" lvl="0" indent="0" algn="l" rtl="0">
              <a:spcBef>
                <a:spcPts val="0"/>
              </a:spcBef>
              <a:spcAft>
                <a:spcPts val="0"/>
              </a:spcAft>
              <a:buClr>
                <a:schemeClr val="dk1"/>
              </a:buClr>
              <a:buSzPts val="1100"/>
              <a:buFont typeface="Arial"/>
              <a:buNone/>
            </a:pPr>
            <a:r>
              <a:rPr lang="en-US"/>
              <a:t>"3","V7215",0.217</a:t>
            </a:r>
            <a:endParaRPr/>
          </a:p>
          <a:p>
            <a:pPr marL="0" lvl="0" indent="0" algn="l" rtl="0">
              <a:spcBef>
                <a:spcPts val="0"/>
              </a:spcBef>
              <a:spcAft>
                <a:spcPts val="0"/>
              </a:spcAft>
              <a:buClr>
                <a:schemeClr val="dk1"/>
              </a:buClr>
              <a:buSzPts val="1100"/>
              <a:buFont typeface="Arial"/>
              <a:buNone/>
            </a:pPr>
            <a:r>
              <a:rPr lang="en-US"/>
              <a:t>"2","V7206",0.183</a:t>
            </a:r>
            <a:endParaRPr/>
          </a:p>
          <a:p>
            <a:pPr marL="0" lvl="0" indent="0" algn="l" rtl="0">
              <a:spcBef>
                <a:spcPts val="0"/>
              </a:spcBef>
              <a:spcAft>
                <a:spcPts val="0"/>
              </a:spcAft>
              <a:buClr>
                <a:schemeClr val="dk1"/>
              </a:buClr>
              <a:buSzPts val="1100"/>
              <a:buFont typeface="Arial"/>
              <a:buNone/>
            </a:pPr>
            <a:r>
              <a:rPr lang="en-US"/>
              <a:t>"5","V7552",0.15</a:t>
            </a:r>
            <a:endParaRPr/>
          </a:p>
          <a:p>
            <a:pPr marL="0" lvl="0" indent="0" algn="l" rtl="0">
              <a:spcBef>
                <a:spcPts val="0"/>
              </a:spcBef>
              <a:spcAft>
                <a:spcPts val="0"/>
              </a:spcAft>
              <a:buClr>
                <a:schemeClr val="dk1"/>
              </a:buClr>
              <a:buSzPts val="1100"/>
              <a:buFont typeface="Arial"/>
              <a:buNone/>
            </a:pPr>
            <a:r>
              <a:rPr lang="en-US"/>
              <a:t>"15","V8528",0.15</a:t>
            </a:r>
            <a:endParaRPr/>
          </a:p>
          <a:p>
            <a:pPr marL="0" lvl="0" indent="0" algn="l" rtl="0">
              <a:spcBef>
                <a:spcPts val="0"/>
              </a:spcBef>
              <a:spcAft>
                <a:spcPts val="0"/>
              </a:spcAft>
              <a:buClr>
                <a:schemeClr val="dk1"/>
              </a:buClr>
              <a:buSzPts val="1100"/>
              <a:buFont typeface="Arial"/>
              <a:buNone/>
            </a:pPr>
            <a:r>
              <a:rPr lang="en-US"/>
              <a:t>"1","V7202",0.133</a:t>
            </a:r>
            <a:endParaRPr/>
          </a:p>
          <a:p>
            <a:pPr marL="0" lvl="0" indent="0" algn="l" rtl="0">
              <a:spcBef>
                <a:spcPts val="0"/>
              </a:spcBef>
              <a:spcAft>
                <a:spcPts val="0"/>
              </a:spcAft>
              <a:buClr>
                <a:schemeClr val="dk1"/>
              </a:buClr>
              <a:buSzPts val="1100"/>
              <a:buFont typeface="Arial"/>
              <a:buNone/>
            </a:pPr>
            <a:r>
              <a:rPr lang="en-US"/>
              <a:t>"14","V8527",0.067</a:t>
            </a:r>
            <a:endParaRPr/>
          </a:p>
          <a:p>
            <a:pPr marL="0" lvl="0" indent="0" algn="l" rtl="0">
              <a:spcBef>
                <a:spcPts val="0"/>
              </a:spcBef>
              <a:spcAft>
                <a:spcPts val="0"/>
              </a:spcAft>
              <a:buClr>
                <a:schemeClr val="dk1"/>
              </a:buClr>
              <a:buSzPts val="1100"/>
              <a:buFont typeface="Arial"/>
              <a:buNone/>
            </a:pPr>
            <a:r>
              <a:rPr lang="en-US"/>
              <a:t>"20","V8565",0.067</a:t>
            </a:r>
            <a:endParaRPr/>
          </a:p>
          <a:p>
            <a:pPr marL="0" lvl="0" indent="0" algn="l" rtl="0">
              <a:spcBef>
                <a:spcPts val="0"/>
              </a:spcBef>
              <a:spcAft>
                <a:spcPts val="0"/>
              </a:spcAft>
              <a:buClr>
                <a:schemeClr val="dk1"/>
              </a:buClr>
              <a:buSzPts val="1100"/>
              <a:buFont typeface="Arial"/>
              <a:buNone/>
            </a:pPr>
            <a:r>
              <a:rPr lang="en-US"/>
              <a:t>"4","V7551",0.033</a:t>
            </a:r>
            <a:endParaRPr/>
          </a:p>
          <a:p>
            <a:pPr marL="0" lvl="0" indent="0" algn="l" rtl="0">
              <a:spcBef>
                <a:spcPts val="0"/>
              </a:spcBef>
              <a:spcAft>
                <a:spcPts val="0"/>
              </a:spcAft>
              <a:buClr>
                <a:schemeClr val="dk1"/>
              </a:buClr>
              <a:buSzPts val="1100"/>
              <a:buFont typeface="Arial"/>
              <a:buNone/>
            </a:pPr>
            <a:r>
              <a:rPr lang="en-US"/>
              <a:t>"7","V7563",0.033</a:t>
            </a:r>
            <a:endParaRPr/>
          </a:p>
          <a:p>
            <a:pPr marL="0" lvl="0" indent="0" algn="l" rtl="0">
              <a:spcBef>
                <a:spcPts val="0"/>
              </a:spcBef>
              <a:spcAft>
                <a:spcPts val="0"/>
              </a:spcAft>
              <a:buNone/>
            </a:pPr>
            <a:r>
              <a:rPr lang="en-US"/>
              <a:t>"16","V8529",0.017</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9b9cd9e74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9b9cd9e7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9b9cd9e7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9b9cd9e7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9b9cd9e7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9b9cd9e7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50% yes/no Psychedelic Drug User</a:t>
            </a:r>
            <a:endParaRPr/>
          </a:p>
          <a:p>
            <a:pPr marL="0" lvl="0" indent="0" algn="l" rtl="0">
              <a:spcBef>
                <a:spcPts val="0"/>
              </a:spcBef>
              <a:spcAft>
                <a:spcPts val="0"/>
              </a:spcAft>
              <a:buNone/>
            </a:pPr>
            <a:r>
              <a:rPr lang="en-US"/>
              <a:t>V8514: 74% Good to be alive</a:t>
            </a:r>
            <a:endParaRPr/>
          </a:p>
          <a:p>
            <a:pPr marL="0" lvl="0" indent="0" algn="l" rtl="0">
              <a:spcBef>
                <a:spcPts val="0"/>
              </a:spcBef>
              <a:spcAft>
                <a:spcPts val="0"/>
              </a:spcAft>
              <a:buNone/>
            </a:pPr>
            <a:r>
              <a:rPr lang="en-US"/>
              <a:t>V8502: 27.6%</a:t>
            </a:r>
            <a:r>
              <a:rPr lang="en-US">
                <a:solidFill>
                  <a:schemeClr val="dk1"/>
                </a:solidFill>
              </a:rPr>
              <a:t>think life is meaningless</a:t>
            </a:r>
            <a:endParaRPr/>
          </a:p>
          <a:p>
            <a:pPr marL="0" lvl="0" indent="0" algn="l" rtl="0">
              <a:spcBef>
                <a:spcPts val="0"/>
              </a:spcBef>
              <a:spcAft>
                <a:spcPts val="0"/>
              </a:spcAft>
              <a:buNone/>
            </a:pPr>
            <a:r>
              <a:rPr lang="en-US"/>
              <a:t>V8530: Often 7 Hours sleep 59%</a:t>
            </a:r>
            <a:endParaRPr/>
          </a:p>
          <a:p>
            <a:pPr marL="0" lvl="0" indent="0" algn="l" rtl="0">
              <a:spcBef>
                <a:spcPts val="0"/>
              </a:spcBef>
              <a:spcAft>
                <a:spcPts val="0"/>
              </a:spcAft>
              <a:buNone/>
            </a:pPr>
            <a:r>
              <a:rPr lang="en-US"/>
              <a:t>V8512: 62% </a:t>
            </a:r>
            <a:r>
              <a:rPr lang="en-US">
                <a:solidFill>
                  <a:schemeClr val="dk1"/>
                </a:solidFill>
              </a:rPr>
              <a:t>satisfied with themself</a:t>
            </a:r>
            <a:endParaRPr/>
          </a:p>
          <a:p>
            <a:pPr marL="0" lvl="0" indent="0" algn="l" rtl="0">
              <a:spcBef>
                <a:spcPts val="0"/>
              </a:spcBef>
              <a:spcAft>
                <a:spcPts val="0"/>
              </a:spcAft>
              <a:buNone/>
            </a:pPr>
            <a:endParaRPr/>
          </a:p>
          <a:p>
            <a:pPr marL="0" lvl="0" indent="0" algn="l" rtl="0">
              <a:spcBef>
                <a:spcPts val="0"/>
              </a:spcBef>
              <a:spcAft>
                <a:spcPts val="0"/>
              </a:spcAft>
              <a:buNone/>
            </a:pPr>
            <a:r>
              <a:rPr lang="en-US"/>
              <a:t>Population</a:t>
            </a:r>
            <a:endParaRPr/>
          </a:p>
          <a:p>
            <a:pPr marL="0" lvl="0" indent="0" algn="l" rtl="0">
              <a:spcBef>
                <a:spcPts val="0"/>
              </a:spcBef>
              <a:spcAft>
                <a:spcPts val="0"/>
              </a:spcAft>
              <a:buNone/>
            </a:pPr>
            <a:r>
              <a:rPr lang="en-US"/>
              <a:t>2% gang violence in population</a:t>
            </a:r>
            <a:endParaRPr/>
          </a:p>
          <a:p>
            <a:pPr marL="0" lvl="0" indent="0" algn="l" rtl="0">
              <a:spcBef>
                <a:spcPts val="0"/>
              </a:spcBef>
              <a:spcAft>
                <a:spcPts val="0"/>
              </a:spcAft>
              <a:buNone/>
            </a:pPr>
            <a:r>
              <a:rPr lang="en-US"/>
              <a:t>V8502: 21.4%</a:t>
            </a:r>
            <a:r>
              <a:rPr lang="en-US">
                <a:solidFill>
                  <a:schemeClr val="dk1"/>
                </a:solidFill>
              </a:rPr>
              <a:t>think life is meaningless</a:t>
            </a:r>
            <a:endParaRPr/>
          </a:p>
          <a:p>
            <a:pPr marL="0" lvl="0" indent="0" algn="l" rtl="0">
              <a:spcBef>
                <a:spcPts val="0"/>
              </a:spcBef>
              <a:spcAft>
                <a:spcPts val="0"/>
              </a:spcAft>
              <a:buNone/>
            </a:pPr>
            <a:r>
              <a:rPr lang="en-US"/>
              <a:t>V8512: 70% </a:t>
            </a:r>
            <a:r>
              <a:rPr lang="en-US">
                <a:solidFill>
                  <a:schemeClr val="dk1"/>
                </a:solidFill>
              </a:rPr>
              <a:t>satisfied with themself</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9b9cd9e7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9b9cd9e7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solidFill>
                  <a:schemeClr val="dk1"/>
                </a:solidFill>
              </a:rPr>
              <a:t>Note exclusions:</a:t>
            </a:r>
            <a:endParaRPr/>
          </a:p>
          <a:p>
            <a:pPr marL="0" lvl="0" indent="0" algn="l" rtl="0">
              <a:spcBef>
                <a:spcPts val="0"/>
              </a:spcBef>
              <a:spcAft>
                <a:spcPts val="0"/>
              </a:spcAft>
              <a:buNone/>
            </a:pPr>
            <a:r>
              <a:rPr lang="en-US"/>
              <a:t>life seems meaningless</a:t>
            </a:r>
            <a:endParaRPr/>
          </a:p>
          <a:p>
            <a:pPr marL="0" lvl="0" indent="0" algn="l" rtl="0">
              <a:spcBef>
                <a:spcPts val="0"/>
              </a:spcBef>
              <a:spcAft>
                <a:spcPts val="0"/>
              </a:spcAft>
              <a:buNone/>
            </a:pPr>
            <a:r>
              <a:rPr lang="en-US"/>
              <a:t>sleep were contenders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9b9cd9e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9b9cd9e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88900" marR="88900" lvl="0" indent="0" algn="l" rtl="0">
              <a:lnSpc>
                <a:spcPct val="120000"/>
              </a:lnSpc>
              <a:spcBef>
                <a:spcPts val="0"/>
              </a:spcBef>
              <a:spcAft>
                <a:spcPts val="0"/>
              </a:spcAft>
              <a:buNone/>
            </a:pPr>
            <a:r>
              <a:rPr lang="en-US" sz="1000">
                <a:solidFill>
                  <a:srgbClr val="263238"/>
                </a:solidFill>
                <a:latin typeface="Roboto"/>
                <a:ea typeface="Roboto"/>
                <a:cs typeface="Roboto"/>
                <a:sym typeface="Roboto"/>
              </a:rPr>
              <a:t>our model is better at predicting 1's when the population overfits to 0's (2.16% error rate comes at the cost of predicting no 1’s)</a:t>
            </a:r>
            <a:endParaRPr sz="1000">
              <a:solidFill>
                <a:srgbClr val="263238"/>
              </a:solidFill>
              <a:latin typeface="Roboto"/>
              <a:ea typeface="Roboto"/>
              <a:cs typeface="Roboto"/>
              <a:sym typeface="Roboto"/>
            </a:endParaRPr>
          </a:p>
          <a:p>
            <a:pPr marL="88900" marR="88900" lvl="0" indent="0" algn="l" rtl="0">
              <a:lnSpc>
                <a:spcPct val="120000"/>
              </a:lnSpc>
              <a:spcBef>
                <a:spcPts val="500"/>
              </a:spcBef>
              <a:spcAft>
                <a:spcPts val="0"/>
              </a:spcAft>
              <a:buNone/>
            </a:pPr>
            <a:r>
              <a:rPr lang="en-US" sz="1000">
                <a:solidFill>
                  <a:srgbClr val="263238"/>
                </a:solidFill>
                <a:latin typeface="Roboto"/>
                <a:ea typeface="Roboto"/>
                <a:cs typeface="Roboto"/>
                <a:sym typeface="Roboto"/>
              </a:rPr>
              <a:t>and our model is as good as the population model is at optimal threshold</a:t>
            </a:r>
            <a:endParaRPr sz="1000">
              <a:solidFill>
                <a:srgbClr val="263238"/>
              </a:solidFill>
              <a:latin typeface="Roboto"/>
              <a:ea typeface="Roboto"/>
              <a:cs typeface="Roboto"/>
              <a:sym typeface="Roboto"/>
            </a:endParaRPr>
          </a:p>
          <a:p>
            <a:pPr marL="0" lvl="0" indent="0" algn="l" rtl="0">
              <a:lnSpc>
                <a:spcPct val="107916"/>
              </a:lnSpc>
              <a:spcBef>
                <a:spcPts val="500"/>
              </a:spcBef>
              <a:spcAft>
                <a:spcPts val="0"/>
              </a:spcAft>
              <a:buClr>
                <a:schemeClr val="dk1"/>
              </a:buClr>
              <a:buSzPts val="1100"/>
              <a:buFont typeface="Arial"/>
              <a:buNone/>
            </a:pPr>
            <a:r>
              <a:rPr lang="en-US" b="1">
                <a:solidFill>
                  <a:schemeClr val="dk1"/>
                </a:solidFill>
                <a:latin typeface="Times New Roman"/>
                <a:ea typeface="Times New Roman"/>
                <a:cs typeface="Times New Roman"/>
                <a:sym typeface="Times New Roman"/>
              </a:rPr>
              <a:t>V7118 Psychedelic Drug Use, presence of</a:t>
            </a:r>
            <a:r>
              <a:rPr lang="en-US">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80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V8502: “Life is meaningless response” +~21%.  </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V8512: “Satisfied with myself” -~19%</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a:solidFill>
                  <a:schemeClr val="dk1"/>
                </a:solidFill>
                <a:latin typeface="Times New Roman"/>
                <a:ea typeface="Times New Roman"/>
                <a:cs typeface="Times New Roman"/>
                <a:sym typeface="Times New Roman"/>
              </a:rPr>
              <a:t>Error Rate: 38.03%</a:t>
            </a:r>
            <a:endParaRPr sz="1000">
              <a:solidFill>
                <a:srgbClr val="263238"/>
              </a:solidFill>
              <a:latin typeface="Roboto"/>
              <a:ea typeface="Roboto"/>
              <a:cs typeface="Roboto"/>
              <a:sym typeface="Roboto"/>
            </a:endParaRPr>
          </a:p>
          <a:p>
            <a:pPr marL="0" lvl="0" indent="0" algn="l" rtl="0">
              <a:spcBef>
                <a:spcPts val="8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9b9cd9e74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9b9cd9e7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Note exclusions:</a:t>
            </a:r>
            <a:endParaRPr b="1"/>
          </a:p>
          <a:p>
            <a:pPr marL="0" lvl="0" indent="0" algn="l" rtl="0">
              <a:spcBef>
                <a:spcPts val="0"/>
              </a:spcBef>
              <a:spcAft>
                <a:spcPts val="0"/>
              </a:spcAft>
              <a:buNone/>
            </a:pPr>
            <a:r>
              <a:rPr lang="en-US"/>
              <a:t>often eat breakfast</a:t>
            </a:r>
            <a:endParaRPr/>
          </a:p>
          <a:p>
            <a:pPr marL="0" lvl="0" indent="0" algn="l" rtl="0">
              <a:spcBef>
                <a:spcPts val="0"/>
              </a:spcBef>
              <a:spcAft>
                <a:spcPts val="0"/>
              </a:spcAft>
              <a:buNone/>
            </a:pPr>
            <a:r>
              <a:rPr lang="en-US"/>
              <a:t>father education level</a:t>
            </a:r>
            <a:endParaRPr/>
          </a:p>
          <a:p>
            <a:pPr marL="0" lvl="0" indent="0" algn="l" rtl="0">
              <a:spcBef>
                <a:spcPts val="0"/>
              </a:spcBef>
              <a:spcAft>
                <a:spcPts val="0"/>
              </a:spcAft>
              <a:buNone/>
            </a:pPr>
            <a:r>
              <a:rPr lang="en-US"/>
              <a:t>gender</a:t>
            </a:r>
            <a:endParaRPr/>
          </a:p>
          <a:p>
            <a:pPr marL="0" lvl="0" indent="0" algn="l" rtl="0">
              <a:spcBef>
                <a:spcPts val="0"/>
              </a:spcBef>
              <a:spcAft>
                <a:spcPts val="0"/>
              </a:spcAft>
              <a:buNone/>
            </a:pPr>
            <a:r>
              <a:rPr lang="en-US"/>
              <a:t>future seems hopeless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9b9cd9e74_8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9b9cd9e74_8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88900" marR="88900" lvl="0" indent="0" algn="l" rtl="0">
              <a:lnSpc>
                <a:spcPct val="120000"/>
              </a:lnSpc>
              <a:spcBef>
                <a:spcPts val="0"/>
              </a:spcBef>
              <a:spcAft>
                <a:spcPts val="0"/>
              </a:spcAft>
              <a:buClr>
                <a:schemeClr val="dk1"/>
              </a:buClr>
              <a:buSzPts val="1100"/>
              <a:buFont typeface="Arial"/>
              <a:buNone/>
            </a:pPr>
            <a:r>
              <a:rPr lang="en-US" sz="1000">
                <a:solidFill>
                  <a:srgbClr val="263238"/>
                </a:solidFill>
                <a:latin typeface="Roboto"/>
                <a:ea typeface="Roboto"/>
                <a:cs typeface="Roboto"/>
                <a:sym typeface="Roboto"/>
              </a:rPr>
              <a:t>our model is better at predicting 1's when the population overfits to 0's (2.16% error rate comes at the cost of predicting no 1’s)</a:t>
            </a:r>
            <a:endParaRPr sz="1000">
              <a:solidFill>
                <a:srgbClr val="263238"/>
              </a:solidFill>
              <a:latin typeface="Roboto"/>
              <a:ea typeface="Roboto"/>
              <a:cs typeface="Roboto"/>
              <a:sym typeface="Roboto"/>
            </a:endParaRPr>
          </a:p>
          <a:p>
            <a:pPr marL="88900" marR="88900" lvl="0" indent="0" algn="l" rtl="0">
              <a:lnSpc>
                <a:spcPct val="120000"/>
              </a:lnSpc>
              <a:spcBef>
                <a:spcPts val="500"/>
              </a:spcBef>
              <a:spcAft>
                <a:spcPts val="0"/>
              </a:spcAft>
              <a:buNone/>
            </a:pPr>
            <a:r>
              <a:rPr lang="en-US" sz="1000">
                <a:solidFill>
                  <a:srgbClr val="263238"/>
                </a:solidFill>
                <a:latin typeface="Roboto"/>
                <a:ea typeface="Roboto"/>
                <a:cs typeface="Roboto"/>
                <a:sym typeface="Roboto"/>
              </a:rPr>
              <a:t>and our model is as good as the population model is at optimal threshold</a:t>
            </a:r>
            <a:endParaRPr sz="1000">
              <a:solidFill>
                <a:srgbClr val="263238"/>
              </a:solidFill>
              <a:latin typeface="Roboto"/>
              <a:ea typeface="Roboto"/>
              <a:cs typeface="Roboto"/>
              <a:sym typeface="Roboto"/>
            </a:endParaRPr>
          </a:p>
          <a:p>
            <a:pPr marL="88900" marR="88900" lvl="0" indent="0" algn="l" rtl="0">
              <a:lnSpc>
                <a:spcPct val="120000"/>
              </a:lnSpc>
              <a:spcBef>
                <a:spcPts val="500"/>
              </a:spcBef>
              <a:spcAft>
                <a:spcPts val="500"/>
              </a:spcAft>
              <a:buClr>
                <a:schemeClr val="dk1"/>
              </a:buClr>
              <a:buSzPts val="1100"/>
              <a:buFont typeface="Arial"/>
              <a:buNone/>
            </a:pPr>
            <a:r>
              <a:rPr lang="en-US" sz="1000">
                <a:solidFill>
                  <a:srgbClr val="263238"/>
                </a:solidFill>
                <a:latin typeface="Roboto"/>
                <a:ea typeface="Roboto"/>
                <a:cs typeface="Roboto"/>
                <a:sym typeface="Roboto"/>
              </a:rPr>
              <a:t>but our error rate is the same as the population overfitted model when adjusted for cutoff.  </a:t>
            </a:r>
            <a:r>
              <a:rPr lang="en-US" sz="1000" b="1">
                <a:solidFill>
                  <a:srgbClr val="263238"/>
                </a:solidFill>
                <a:latin typeface="Roboto"/>
                <a:ea typeface="Roboto"/>
                <a:cs typeface="Roboto"/>
                <a:sym typeface="Roboto"/>
              </a:rPr>
              <a:t>Telling us we have the optimal model.</a:t>
            </a:r>
            <a:endParaRPr sz="1000" b="1">
              <a:solidFill>
                <a:srgbClr val="263238"/>
              </a:solidFill>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9b9cd9e74_8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9b9cd9e74_8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US" b="1">
                <a:solidFill>
                  <a:schemeClr val="dk1"/>
                </a:solidFill>
                <a:latin typeface="Times New Roman"/>
                <a:ea typeface="Times New Roman"/>
                <a:cs typeface="Times New Roman"/>
                <a:sym typeface="Times New Roman"/>
              </a:rPr>
              <a:t>V7221 GPA (B+)</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80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Father’s Education Level +~15%</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Often eating breakfast +~19%</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Being a woman +~18%.  </a:t>
            </a:r>
            <a:endParaRPr>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a:solidFill>
                  <a:schemeClr val="dk1"/>
                </a:solidFill>
                <a:latin typeface="Times New Roman"/>
                <a:ea typeface="Times New Roman"/>
                <a:cs typeface="Times New Roman"/>
                <a:sym typeface="Times New Roman"/>
              </a:rPr>
              <a:t>View the future as hopeless ~-13%.</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9b9cd9e74_8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9b9cd9e74_8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Note exclusions:</a:t>
            </a:r>
            <a:endParaRPr b="1"/>
          </a:p>
          <a:p>
            <a:pPr marL="0" lvl="0" indent="0" algn="l" rtl="0">
              <a:spcBef>
                <a:spcPts val="0"/>
              </a:spcBef>
              <a:spcAft>
                <a:spcPts val="0"/>
              </a:spcAft>
              <a:buNone/>
            </a:pPr>
            <a:r>
              <a:rPr lang="en-US"/>
              <a:t>Often visit networking websites</a:t>
            </a:r>
            <a:endParaRPr/>
          </a:p>
          <a:p>
            <a:pPr marL="0" lvl="0" indent="0" algn="l" rtl="0">
              <a:spcBef>
                <a:spcPts val="0"/>
              </a:spcBef>
              <a:spcAft>
                <a:spcPts val="0"/>
              </a:spcAft>
              <a:buNone/>
            </a:pPr>
            <a:r>
              <a:rPr lang="en-US"/>
              <a:t>Satisfied with myself</a:t>
            </a:r>
            <a:endParaRPr/>
          </a:p>
          <a:p>
            <a:pPr marL="0" lvl="0" indent="0" algn="l" rtl="0">
              <a:spcBef>
                <a:spcPts val="0"/>
              </a:spcBef>
              <a:spcAft>
                <a:spcPts val="0"/>
              </a:spcAft>
              <a:buNone/>
            </a:pPr>
            <a:r>
              <a:rPr lang="en-US"/>
              <a:t>How often 7 hours sleep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9b9cd9e74_8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9b9cd9e74_8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15% gang violence in population</a:t>
            </a:r>
            <a:endParaRPr/>
          </a:p>
          <a:p>
            <a:pPr marL="0" lvl="0" indent="0" algn="l" rtl="0">
              <a:spcBef>
                <a:spcPts val="0"/>
              </a:spcBef>
              <a:spcAft>
                <a:spcPts val="0"/>
              </a:spcAft>
              <a:buNone/>
            </a:pPr>
            <a:endParaRPr/>
          </a:p>
          <a:p>
            <a:pPr marL="0" lvl="0" indent="0" algn="l" rtl="0">
              <a:spcBef>
                <a:spcPts val="0"/>
              </a:spcBef>
              <a:spcAft>
                <a:spcPts val="0"/>
              </a:spcAft>
              <a:buNone/>
            </a:pPr>
            <a:r>
              <a:rPr lang="en-US"/>
              <a:t>this model has the same issue as V7118, overfitting (15% error rate, but never classifies any 1’s).  Yet our model converges on it’s optimized error rate.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9b9cd9e74_8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9b9cd9e74_8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V8502: Life Meaningless: ~14% increase</a:t>
            </a:r>
            <a:endParaRPr/>
          </a:p>
          <a:p>
            <a:pPr marL="0" lvl="0" indent="0" algn="l" rtl="0">
              <a:spcBef>
                <a:spcPts val="0"/>
              </a:spcBef>
              <a:spcAft>
                <a:spcPts val="0"/>
              </a:spcAft>
              <a:buNone/>
            </a:pPr>
            <a:r>
              <a:rPr lang="en-US"/>
              <a:t>V8509: Future Hopeless: ~ 14% increase</a:t>
            </a:r>
            <a:endParaRPr/>
          </a:p>
          <a:p>
            <a:pPr marL="0" lvl="0" indent="0" algn="l" rtl="0">
              <a:spcBef>
                <a:spcPts val="0"/>
              </a:spcBef>
              <a:spcAft>
                <a:spcPts val="0"/>
              </a:spcAft>
              <a:buNone/>
            </a:pPr>
            <a:r>
              <a:rPr lang="en-US"/>
              <a:t>V8527: Often Eat Green Vegetables: ~2.5% Decrease</a:t>
            </a:r>
            <a:endParaRPr/>
          </a:p>
          <a:p>
            <a:pPr marL="0" lvl="0" indent="0" algn="l" rtl="0">
              <a:spcBef>
                <a:spcPts val="0"/>
              </a:spcBef>
              <a:spcAft>
                <a:spcPts val="0"/>
              </a:spcAft>
              <a:buNone/>
            </a:pPr>
            <a:r>
              <a:rPr lang="en-US"/>
              <a:t>V8526: Often Eat Breakfast: 7.5% Increase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9147e26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9147e26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9328d8e1e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9328d8e1e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9b9cd9e74_8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9b9cd9e74_8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9b9cd9e74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9b9cd9e74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9147e267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9147e267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9b9cd9e7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9b9cd9e7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a:solidFill>
                  <a:schemeClr val="dk1"/>
                </a:solidFill>
                <a:latin typeface="Times New Roman"/>
                <a:ea typeface="Times New Roman"/>
                <a:cs typeface="Times New Roman"/>
                <a:sym typeface="Times New Roman"/>
              </a:rPr>
              <a:t>To address the issue with NA’s we took two approaches.  Rather than applying it to the entire data frame d_combined (which results in no records!) or excluding columns with excessive NAs.  Our approach was to deal with NA’s at the last possible moment at the smallest possible level which was when we aggregated the columns together.  After generating pairedLists.R we modified the algorithm to work with only 2 columns at a time.  This was the juncture at when the records are dropped.  </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a:solidFill>
                  <a:schemeClr val="dk1"/>
                </a:solidFill>
                <a:latin typeface="Times New Roman"/>
                <a:ea typeface="Times New Roman"/>
                <a:cs typeface="Times New Roman"/>
                <a:sym typeface="Times New Roman"/>
              </a:rPr>
              <a:t>reseedboth.R calls up a factor and cleans it of na’s when it is joined with 2 other factors (y and another paired x).</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800"/>
              </a:spcAft>
              <a:buClr>
                <a:schemeClr val="dk1"/>
              </a:buClr>
              <a:buSzPts val="1100"/>
              <a:buFont typeface="Arial"/>
              <a:buNone/>
            </a:pPr>
            <a:r>
              <a:rPr lang="en-US">
                <a:solidFill>
                  <a:schemeClr val="dk1"/>
                </a:solidFill>
                <a:latin typeface="Times New Roman"/>
                <a:ea typeface="Times New Roman"/>
                <a:cs typeface="Times New Roman"/>
                <a:sym typeface="Times New Roman"/>
              </a:rPr>
              <a:t>reseedboth.R is called in close conjunction with redrawTrain.R and redrawTest.R to close the loop out and keep the function call close to data use to avoid messy manipulations inbetween.</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9b9cd9e7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9b9cd9e7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9328d8e1e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9328d8e1e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a:solidFill>
                  <a:schemeClr val="dk1"/>
                </a:solidFill>
                <a:latin typeface="Times New Roman"/>
                <a:ea typeface="Times New Roman"/>
                <a:cs typeface="Times New Roman"/>
                <a:sym typeface="Times New Roman"/>
              </a:rPr>
              <a:t>The following set of 21 factors serve as a template and are shared across each response term </a:t>
            </a:r>
            <a:endParaRPr>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800"/>
              </a:spcAft>
              <a:buClr>
                <a:schemeClr val="dk1"/>
              </a:buClr>
              <a:buSzPts val="1100"/>
              <a:buFont typeface="Arial"/>
              <a:buNone/>
            </a:pPr>
            <a:r>
              <a:rPr lang="en-US">
                <a:solidFill>
                  <a:schemeClr val="dk1"/>
                </a:solidFill>
                <a:latin typeface="Times New Roman"/>
                <a:ea typeface="Times New Roman"/>
                <a:cs typeface="Times New Roman"/>
                <a:sym typeface="Times New Roman"/>
              </a:rPr>
              <a:t>This was based on findings of the correlation matrix</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9b9cd9e7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9b9cd9e7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a:off x="0" y="761999"/>
            <a:ext cx="9141619" cy="533400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0263" y="761999"/>
            <a:ext cx="2925318" cy="5334001"/>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a:endParaRPr/>
          </a:p>
        </p:txBody>
      </p:sp>
      <p:sp>
        <p:nvSpPr>
          <p:cNvPr id="18" name="Google Shape;18;p2"/>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4966548" y="-233172"/>
            <a:ext cx="5120640" cy="73152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75" name="Google Shape;75;p11"/>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685800" y="2057400"/>
            <a:ext cx="4953000" cy="28194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4965192" y="-228600"/>
            <a:ext cx="5120640" cy="73152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81" name="Google Shape;81;p12"/>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24" name="Google Shape;24;p3"/>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867912" y="1298448"/>
            <a:ext cx="7315200" cy="3255264"/>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rgbClr val="595959"/>
              </a:buClr>
              <a:buSzPts val="5900"/>
              <a:buFont typeface="Corbel"/>
              <a:buNone/>
              <a:defRPr sz="5900" b="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3886200" y="4672584"/>
            <a:ext cx="7315200" cy="9144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200"/>
              </a:spcBef>
              <a:spcAft>
                <a:spcPts val="0"/>
              </a:spcAft>
              <a:buSzPts val="2200"/>
              <a:buNone/>
              <a:defRPr sz="2200" cap="none">
                <a:solidFill>
                  <a:srgbClr val="595959"/>
                </a:solidFill>
              </a:defRPr>
            </a:lvl1pPr>
            <a:lvl2pPr marL="914400" lvl="1" indent="-228600" algn="l">
              <a:lnSpc>
                <a:spcPct val="90000"/>
              </a:lnSpc>
              <a:spcBef>
                <a:spcPts val="250"/>
              </a:spcBef>
              <a:spcAft>
                <a:spcPts val="0"/>
              </a:spcAft>
              <a:buSzPts val="1800"/>
              <a:buNone/>
              <a:defRPr sz="1800">
                <a:solidFill>
                  <a:srgbClr val="888888"/>
                </a:solidFill>
              </a:defRPr>
            </a:lvl2pPr>
            <a:lvl3pPr marL="1371600" lvl="2" indent="-228600" algn="l">
              <a:lnSpc>
                <a:spcPct val="90000"/>
              </a:lnSpc>
              <a:spcBef>
                <a:spcPts val="250"/>
              </a:spcBef>
              <a:spcAft>
                <a:spcPts val="0"/>
              </a:spcAft>
              <a:buSzPts val="1600"/>
              <a:buNone/>
              <a:defRPr sz="1600">
                <a:solidFill>
                  <a:srgbClr val="888888"/>
                </a:solidFill>
              </a:defRPr>
            </a:lvl3pPr>
            <a:lvl4pPr marL="1828800" lvl="3" indent="-228600" algn="l">
              <a:lnSpc>
                <a:spcPct val="90000"/>
              </a:lnSpc>
              <a:spcBef>
                <a:spcPts val="250"/>
              </a:spcBef>
              <a:spcAft>
                <a:spcPts val="0"/>
              </a:spcAft>
              <a:buSzPts val="1400"/>
              <a:buNone/>
              <a:defRPr sz="1400">
                <a:solidFill>
                  <a:srgbClr val="888888"/>
                </a:solidFill>
              </a:defRPr>
            </a:lvl4pPr>
            <a:lvl5pPr marL="2286000" lvl="4" indent="-228600" algn="l">
              <a:lnSpc>
                <a:spcPct val="90000"/>
              </a:lnSpc>
              <a:spcBef>
                <a:spcPts val="250"/>
              </a:spcBef>
              <a:spcAft>
                <a:spcPts val="0"/>
              </a:spcAft>
              <a:buSzPts val="1400"/>
              <a:buNone/>
              <a:defRPr sz="1400">
                <a:solidFill>
                  <a:srgbClr val="888888"/>
                </a:solidFill>
              </a:defRPr>
            </a:lvl5pPr>
            <a:lvl6pPr marL="2743200" lvl="5" indent="-228600" algn="l">
              <a:lnSpc>
                <a:spcPct val="90000"/>
              </a:lnSpc>
              <a:spcBef>
                <a:spcPts val="250"/>
              </a:spcBef>
              <a:spcAft>
                <a:spcPts val="0"/>
              </a:spcAft>
              <a:buSzPts val="1400"/>
              <a:buNone/>
              <a:defRPr sz="1400">
                <a:solidFill>
                  <a:srgbClr val="888888"/>
                </a:solidFill>
              </a:defRPr>
            </a:lvl6pPr>
            <a:lvl7pPr marL="3200400" lvl="6" indent="-228600" algn="l">
              <a:lnSpc>
                <a:spcPct val="90000"/>
              </a:lnSpc>
              <a:spcBef>
                <a:spcPts val="250"/>
              </a:spcBef>
              <a:spcAft>
                <a:spcPts val="0"/>
              </a:spcAft>
              <a:buSzPts val="1400"/>
              <a:buNone/>
              <a:defRPr sz="1400">
                <a:solidFill>
                  <a:srgbClr val="888888"/>
                </a:solidFill>
              </a:defRPr>
            </a:lvl7pPr>
            <a:lvl8pPr marL="3657600" lvl="7" indent="-228600" algn="l">
              <a:lnSpc>
                <a:spcPct val="90000"/>
              </a:lnSpc>
              <a:spcBef>
                <a:spcPts val="250"/>
              </a:spcBef>
              <a:spcAft>
                <a:spcPts val="0"/>
              </a:spcAft>
              <a:buSzPts val="1400"/>
              <a:buNone/>
              <a:defRPr sz="1400">
                <a:solidFill>
                  <a:srgbClr val="888888"/>
                </a:solidFill>
              </a:defRPr>
            </a:lvl8pPr>
            <a:lvl9pPr marL="4114800" lvl="8" indent="-228600" algn="l">
              <a:lnSpc>
                <a:spcPct val="90000"/>
              </a:lnSpc>
              <a:spcBef>
                <a:spcPts val="250"/>
              </a:spcBef>
              <a:spcAft>
                <a:spcPts val="250"/>
              </a:spcAft>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3867912" y="868680"/>
            <a:ext cx="3474720" cy="5120640"/>
          </a:xfrm>
          <a:prstGeom prst="rect">
            <a:avLst/>
          </a:prstGeom>
          <a:noFill/>
          <a:ln>
            <a:noFill/>
          </a:ln>
        </p:spPr>
        <p:txBody>
          <a:bodyPr spcFirstLastPara="1" wrap="square" lIns="91425" tIns="45700" rIns="91425" bIns="45700" anchor="ctr" anchorCtr="0"/>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6" name="Google Shape;36;p5"/>
          <p:cNvSpPr txBox="1">
            <a:spLocks noGrp="1"/>
          </p:cNvSpPr>
          <p:nvPr>
            <p:ph type="body" idx="2"/>
          </p:nvPr>
        </p:nvSpPr>
        <p:spPr>
          <a:xfrm>
            <a:off x="7818120" y="868680"/>
            <a:ext cx="3474720" cy="5120640"/>
          </a:xfrm>
          <a:prstGeom prst="rect">
            <a:avLst/>
          </a:prstGeom>
          <a:noFill/>
          <a:ln>
            <a:noFill/>
          </a:ln>
        </p:spPr>
        <p:txBody>
          <a:bodyPr spcFirstLastPara="1" wrap="square" lIns="91425" tIns="45700" rIns="91425" bIns="45700" anchor="ctr" anchorCtr="0"/>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7" name="Google Shape;37;p5"/>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3867912" y="1023586"/>
            <a:ext cx="3474720" cy="807720"/>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3" name="Google Shape;43;p6"/>
          <p:cNvSpPr txBox="1">
            <a:spLocks noGrp="1"/>
          </p:cNvSpPr>
          <p:nvPr>
            <p:ph type="body" idx="2"/>
          </p:nvPr>
        </p:nvSpPr>
        <p:spPr>
          <a:xfrm>
            <a:off x="3867912" y="1930936"/>
            <a:ext cx="3474720" cy="4023360"/>
          </a:xfrm>
          <a:prstGeom prst="rect">
            <a:avLst/>
          </a:prstGeom>
          <a:noFill/>
          <a:ln>
            <a:noFill/>
          </a:ln>
        </p:spPr>
        <p:txBody>
          <a:bodyPr spcFirstLastPara="1" wrap="square" lIns="91425" tIns="45700" rIns="91425" bIns="45700" anchor="ctr" anchorCtr="0"/>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4" name="Google Shape;44;p6"/>
          <p:cNvSpPr txBox="1">
            <a:spLocks noGrp="1"/>
          </p:cNvSpPr>
          <p:nvPr>
            <p:ph type="body" idx="3"/>
          </p:nvPr>
        </p:nvSpPr>
        <p:spPr>
          <a:xfrm>
            <a:off x="7818463" y="1023586"/>
            <a:ext cx="3474720" cy="813171"/>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5" name="Google Shape;45;p6"/>
          <p:cNvSpPr txBox="1">
            <a:spLocks noGrp="1"/>
          </p:cNvSpPr>
          <p:nvPr>
            <p:ph type="body" idx="4"/>
          </p:nvPr>
        </p:nvSpPr>
        <p:spPr>
          <a:xfrm>
            <a:off x="7818463" y="1930936"/>
            <a:ext cx="3474720" cy="4023360"/>
          </a:xfrm>
          <a:prstGeom prst="rect">
            <a:avLst/>
          </a:prstGeom>
          <a:noFill/>
          <a:ln>
            <a:noFill/>
          </a:ln>
        </p:spPr>
        <p:txBody>
          <a:bodyPr spcFirstLastPara="1" wrap="square" lIns="91425" tIns="45700" rIns="91425" bIns="45700" anchor="ctr" anchorCtr="0"/>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6" name="Google Shape;46;p6"/>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rgbClr val="FFFFFF"/>
              </a:buClr>
              <a:buSzPts val="3200"/>
              <a:buFont typeface="Corbel"/>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67912" y="868680"/>
            <a:ext cx="7315200" cy="5120640"/>
          </a:xfrm>
          <a:prstGeom prst="rect">
            <a:avLst/>
          </a:prstGeom>
          <a:noFill/>
          <a:ln>
            <a:noFill/>
          </a:ln>
        </p:spPr>
        <p:txBody>
          <a:bodyPr spcFirstLastPara="1" wrap="square" lIns="91425" tIns="45700" rIns="91425" bIns="45700" anchor="ctr" anchorCtr="0"/>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61" name="Google Shape;61;p9"/>
          <p:cNvSpPr txBox="1">
            <a:spLocks noGrp="1"/>
          </p:cNvSpPr>
          <p:nvPr>
            <p:ph type="body" idx="2"/>
          </p:nvPr>
        </p:nvSpPr>
        <p:spPr>
          <a:xfrm>
            <a:off x="256032" y="3494176"/>
            <a:ext cx="2834640" cy="232199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2" name="Google Shape;62;p9"/>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rgbClr val="FFFFFF"/>
              </a:buClr>
              <a:buSzPts val="3200"/>
              <a:buFont typeface="Corbel"/>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570644" y="767419"/>
            <a:ext cx="8115230" cy="5330952"/>
          </a:xfrm>
          <a:prstGeom prst="rect">
            <a:avLst/>
          </a:prstGeom>
          <a:solidFill>
            <a:srgbClr val="BFBFBF"/>
          </a:solidFill>
          <a:ln>
            <a:noFill/>
          </a:ln>
        </p:spPr>
        <p:txBody>
          <a:bodyPr spcFirstLastPara="1" wrap="square" lIns="91425" tIns="45700" rIns="91425" bIns="45700" anchor="t" anchorCtr="0"/>
          <a:lstStyle>
            <a:lvl1pPr marR="0" lvl="0" algn="l" rtl="0">
              <a:lnSpc>
                <a:spcPct val="90000"/>
              </a:lnSpc>
              <a:spcBef>
                <a:spcPts val="1200"/>
              </a:spcBef>
              <a:spcAft>
                <a:spcPts val="0"/>
              </a:spcAft>
              <a:buClr>
                <a:schemeClr val="accent1"/>
              </a:buClr>
              <a:buSzPts val="3200"/>
              <a:buFont typeface="Noto Sans Symbols"/>
              <a:buNone/>
              <a:defRPr sz="3200" b="0" i="0" u="none" strike="noStrike" cap="none">
                <a:solidFill>
                  <a:srgbClr val="595959"/>
                </a:solidFill>
                <a:latin typeface="Corbel"/>
                <a:ea typeface="Corbel"/>
                <a:cs typeface="Corbel"/>
                <a:sym typeface="Corbel"/>
              </a:defRPr>
            </a:lvl1pPr>
            <a:lvl2pPr marR="0" lvl="1" algn="l" rtl="0">
              <a:lnSpc>
                <a:spcPct val="90000"/>
              </a:lnSpc>
              <a:spcBef>
                <a:spcPts val="250"/>
              </a:spcBef>
              <a:spcAft>
                <a:spcPts val="0"/>
              </a:spcAft>
              <a:buClr>
                <a:schemeClr val="accent1"/>
              </a:buClr>
              <a:buSzPts val="2800"/>
              <a:buFont typeface="Noto Sans Symbols"/>
              <a:buNone/>
              <a:defRPr sz="2800" b="0" i="0" u="none" strike="noStrike" cap="none">
                <a:solidFill>
                  <a:srgbClr val="595959"/>
                </a:solidFill>
                <a:latin typeface="Corbel"/>
                <a:ea typeface="Corbel"/>
                <a:cs typeface="Corbel"/>
                <a:sym typeface="Corbel"/>
              </a:defRPr>
            </a:lvl2pPr>
            <a:lvl3pPr marR="0" lvl="2" algn="l" rtl="0">
              <a:lnSpc>
                <a:spcPct val="90000"/>
              </a:lnSpc>
              <a:spcBef>
                <a:spcPts val="250"/>
              </a:spcBef>
              <a:spcAft>
                <a:spcPts val="0"/>
              </a:spcAft>
              <a:buClr>
                <a:schemeClr val="accent1"/>
              </a:buClr>
              <a:buSzPts val="2400"/>
              <a:buFont typeface="Noto Sans Symbols"/>
              <a:buNone/>
              <a:defRPr sz="2400" b="0" i="0" u="none" strike="noStrike" cap="none">
                <a:solidFill>
                  <a:srgbClr val="595959"/>
                </a:solidFill>
                <a:latin typeface="Corbel"/>
                <a:ea typeface="Corbel"/>
                <a:cs typeface="Corbel"/>
                <a:sym typeface="Corbel"/>
              </a:defRPr>
            </a:lvl3pPr>
            <a:lvl4pPr marR="0" lvl="3"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4pPr>
            <a:lvl5pPr marR="0" lvl="4"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5pPr>
            <a:lvl6pPr marR="0" lvl="5"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6pPr>
            <a:lvl7pPr marR="0" lvl="6"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7pPr>
            <a:lvl8pPr marR="0" lvl="7"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8pPr>
            <a:lvl9pPr marR="0" lvl="8"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9pPr>
          </a:lstStyle>
          <a:p>
            <a:endParaRPr/>
          </a:p>
        </p:txBody>
      </p:sp>
      <p:sp>
        <p:nvSpPr>
          <p:cNvPr id="68" name="Google Shape;68;p10"/>
          <p:cNvSpPr txBox="1">
            <a:spLocks noGrp="1"/>
          </p:cNvSpPr>
          <p:nvPr>
            <p:ph type="body" idx="1"/>
          </p:nvPr>
        </p:nvSpPr>
        <p:spPr>
          <a:xfrm>
            <a:off x="256032" y="3493008"/>
            <a:ext cx="2834640" cy="2322576"/>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9" name="Google Shape;69;p10"/>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499101" y="6356350"/>
            <a:ext cx="5911517"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 y="758952"/>
            <a:ext cx="3443590" cy="53309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p:nvPr/>
        </p:nvSpPr>
        <p:spPr>
          <a:xfrm>
            <a:off x="11815864" y="758952"/>
            <a:ext cx="384048" cy="5330952"/>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0" name="Google Shape;10;p1"/>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100" b="0" i="0" u="none" strike="noStrike" cap="none">
                <a:solidFill>
                  <a:srgbClr val="7F7F7F"/>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1" name="Google Shape;11;p1"/>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100" b="0" i="0" u="none" strike="noStrike" cap="none">
                <a:solidFill>
                  <a:srgbClr val="7F7F7F"/>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2" name="Google Shape;12;p1"/>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chemeClr val="accent1"/>
                </a:solidFill>
                <a:latin typeface="Corbel"/>
                <a:ea typeface="Corbel"/>
                <a:cs typeface="Corbel"/>
                <a:sym typeface="Corbel"/>
              </a:defRPr>
            </a:lvl1pPr>
            <a:lvl2pPr marL="0" marR="0" lvl="1" indent="0" algn="r" rtl="0">
              <a:spcBef>
                <a:spcPts val="0"/>
              </a:spcBef>
              <a:buNone/>
              <a:defRPr sz="1200" b="1" i="0" u="none" strike="noStrike" cap="none">
                <a:solidFill>
                  <a:schemeClr val="accent1"/>
                </a:solidFill>
                <a:latin typeface="Corbel"/>
                <a:ea typeface="Corbel"/>
                <a:cs typeface="Corbel"/>
                <a:sym typeface="Corbel"/>
              </a:defRPr>
            </a:lvl2pPr>
            <a:lvl3pPr marL="0" marR="0" lvl="2" indent="0" algn="r" rtl="0">
              <a:spcBef>
                <a:spcPts val="0"/>
              </a:spcBef>
              <a:buNone/>
              <a:defRPr sz="1200" b="1" i="0" u="none" strike="noStrike" cap="none">
                <a:solidFill>
                  <a:schemeClr val="accent1"/>
                </a:solidFill>
                <a:latin typeface="Corbel"/>
                <a:ea typeface="Corbel"/>
                <a:cs typeface="Corbel"/>
                <a:sym typeface="Corbel"/>
              </a:defRPr>
            </a:lvl3pPr>
            <a:lvl4pPr marL="0" marR="0" lvl="3" indent="0" algn="r" rtl="0">
              <a:spcBef>
                <a:spcPts val="0"/>
              </a:spcBef>
              <a:buNone/>
              <a:defRPr sz="1200" b="1" i="0" u="none" strike="noStrike" cap="none">
                <a:solidFill>
                  <a:schemeClr val="accent1"/>
                </a:solidFill>
                <a:latin typeface="Corbel"/>
                <a:ea typeface="Corbel"/>
                <a:cs typeface="Corbel"/>
                <a:sym typeface="Corbel"/>
              </a:defRPr>
            </a:lvl4pPr>
            <a:lvl5pPr marL="0" marR="0" lvl="4" indent="0" algn="r" rtl="0">
              <a:spcBef>
                <a:spcPts val="0"/>
              </a:spcBef>
              <a:buNone/>
              <a:defRPr sz="1200" b="1" i="0" u="none" strike="noStrike" cap="none">
                <a:solidFill>
                  <a:schemeClr val="accent1"/>
                </a:solidFill>
                <a:latin typeface="Corbel"/>
                <a:ea typeface="Corbel"/>
                <a:cs typeface="Corbel"/>
                <a:sym typeface="Corbel"/>
              </a:defRPr>
            </a:lvl5pPr>
            <a:lvl6pPr marL="0" marR="0" lvl="5" indent="0" algn="r" rtl="0">
              <a:spcBef>
                <a:spcPts val="0"/>
              </a:spcBef>
              <a:buNone/>
              <a:defRPr sz="1200" b="1" i="0" u="none" strike="noStrike" cap="none">
                <a:solidFill>
                  <a:schemeClr val="accent1"/>
                </a:solidFill>
                <a:latin typeface="Corbel"/>
                <a:ea typeface="Corbel"/>
                <a:cs typeface="Corbel"/>
                <a:sym typeface="Corbel"/>
              </a:defRPr>
            </a:lvl6pPr>
            <a:lvl7pPr marL="0" marR="0" lvl="6" indent="0" algn="r" rtl="0">
              <a:spcBef>
                <a:spcPts val="0"/>
              </a:spcBef>
              <a:buNone/>
              <a:defRPr sz="1200" b="1" i="0" u="none" strike="noStrike" cap="none">
                <a:solidFill>
                  <a:schemeClr val="accent1"/>
                </a:solidFill>
                <a:latin typeface="Corbel"/>
                <a:ea typeface="Corbel"/>
                <a:cs typeface="Corbel"/>
                <a:sym typeface="Corbel"/>
              </a:defRPr>
            </a:lvl7pPr>
            <a:lvl8pPr marL="0" marR="0" lvl="7" indent="0" algn="r" rtl="0">
              <a:spcBef>
                <a:spcPts val="0"/>
              </a:spcBef>
              <a:buNone/>
              <a:defRPr sz="1200" b="1" i="0" u="none" strike="noStrike" cap="none">
                <a:solidFill>
                  <a:schemeClr val="accent1"/>
                </a:solidFill>
                <a:latin typeface="Corbel"/>
                <a:ea typeface="Corbel"/>
                <a:cs typeface="Corbel"/>
                <a:sym typeface="Corbel"/>
              </a:defRPr>
            </a:lvl8pPr>
            <a:lvl9pPr marL="0" marR="0" lvl="8" indent="0" algn="r" rtl="0">
              <a:spcBef>
                <a:spcPts val="0"/>
              </a:spcBef>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3.png"/><Relationship Id="rId5" Type="http://schemas.openxmlformats.org/officeDocument/2006/relationships/hyperlink" Target="http://www.statisticssolutions.com/assumptions-of-logistic-regression/" TargetMode="Externa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3.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0" y="3216900"/>
            <a:ext cx="5287200" cy="28716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sz="1800">
                <a:solidFill>
                  <a:schemeClr val="dk1"/>
                </a:solidFill>
                <a:latin typeface="Times New Roman"/>
                <a:ea typeface="Times New Roman"/>
                <a:cs typeface="Times New Roman"/>
                <a:sym typeface="Times New Roman"/>
              </a:rPr>
              <a:t>ICPSR: Inter-University Consortium for Political and Social Research</a:t>
            </a:r>
            <a:endParaRPr sz="1800">
              <a:solidFill>
                <a:schemeClr val="dk1"/>
              </a:solidFill>
              <a:latin typeface="Times New Roman"/>
              <a:ea typeface="Times New Roman"/>
              <a:cs typeface="Times New Roman"/>
              <a:sym typeface="Times New Roman"/>
            </a:endParaRPr>
          </a:p>
          <a:p>
            <a:pPr marL="457200" lvl="0" indent="0" algn="l" rtl="0">
              <a:lnSpc>
                <a:spcPct val="107916"/>
              </a:lnSpc>
              <a:spcBef>
                <a:spcPts val="800"/>
              </a:spcBef>
              <a:spcAft>
                <a:spcPts val="0"/>
              </a:spcAft>
              <a:buNone/>
            </a:pPr>
            <a:r>
              <a:rPr lang="en-US" sz="1800">
                <a:solidFill>
                  <a:schemeClr val="dk1"/>
                </a:solidFill>
                <a:latin typeface="Times New Roman"/>
                <a:ea typeface="Times New Roman"/>
                <a:cs typeface="Times New Roman"/>
                <a:sym typeface="Times New Roman"/>
              </a:rPr>
              <a:t>The data provided covers the years 2012 to 2017. </a:t>
            </a:r>
            <a:endParaRPr sz="1800">
              <a:solidFill>
                <a:schemeClr val="dk1"/>
              </a:solidFill>
              <a:latin typeface="Times New Roman"/>
              <a:ea typeface="Times New Roman"/>
              <a:cs typeface="Times New Roman"/>
              <a:sym typeface="Times New Roman"/>
            </a:endParaRPr>
          </a:p>
          <a:p>
            <a:pPr marL="457200" lvl="0" indent="0" algn="l" rtl="0">
              <a:lnSpc>
                <a:spcPct val="107916"/>
              </a:lnSpc>
              <a:spcBef>
                <a:spcPts val="800"/>
              </a:spcBef>
              <a:spcAft>
                <a:spcPts val="0"/>
              </a:spcAft>
              <a:buNone/>
            </a:pPr>
            <a:r>
              <a:rPr lang="en-US" sz="1800">
                <a:solidFill>
                  <a:schemeClr val="dk1"/>
                </a:solidFill>
                <a:latin typeface="Times New Roman"/>
                <a:ea typeface="Times New Roman"/>
                <a:cs typeface="Times New Roman"/>
                <a:sym typeface="Times New Roman"/>
              </a:rPr>
              <a:t>8th to 10th graders</a:t>
            </a:r>
            <a:endParaRPr sz="1800">
              <a:solidFill>
                <a:schemeClr val="dk1"/>
              </a:solidFill>
              <a:latin typeface="Times New Roman"/>
              <a:ea typeface="Times New Roman"/>
              <a:cs typeface="Times New Roman"/>
              <a:sym typeface="Times New Roman"/>
            </a:endParaRPr>
          </a:p>
          <a:p>
            <a:pPr marL="457200" lvl="0" indent="0" algn="l" rtl="0">
              <a:lnSpc>
                <a:spcPct val="107916"/>
              </a:lnSpc>
              <a:spcBef>
                <a:spcPts val="800"/>
              </a:spcBef>
              <a:spcAft>
                <a:spcPts val="800"/>
              </a:spcAft>
              <a:buNone/>
            </a:pPr>
            <a:r>
              <a:rPr lang="en-US" sz="1800">
                <a:solidFill>
                  <a:schemeClr val="dk1"/>
                </a:solidFill>
                <a:latin typeface="Times New Roman"/>
                <a:ea typeface="Times New Roman"/>
                <a:cs typeface="Times New Roman"/>
                <a:sym typeface="Times New Roman"/>
              </a:rPr>
              <a:t>“</a:t>
            </a:r>
            <a:r>
              <a:rPr lang="en-US" sz="1800" b="1">
                <a:solidFill>
                  <a:schemeClr val="dk1"/>
                </a:solidFill>
                <a:latin typeface="Times New Roman"/>
                <a:ea typeface="Times New Roman"/>
                <a:cs typeface="Times New Roman"/>
                <a:sym typeface="Times New Roman"/>
              </a:rPr>
              <a:t>Monitoring the Future: A Continuing Study of American Youth (8</a:t>
            </a:r>
            <a:r>
              <a:rPr lang="en-US" sz="1800" b="1" baseline="30000">
                <a:solidFill>
                  <a:schemeClr val="dk1"/>
                </a:solidFill>
                <a:latin typeface="Times New Roman"/>
                <a:ea typeface="Times New Roman"/>
                <a:cs typeface="Times New Roman"/>
                <a:sym typeface="Times New Roman"/>
              </a:rPr>
              <a:t>th</a:t>
            </a:r>
            <a:r>
              <a:rPr lang="en-US" sz="1800" b="1">
                <a:solidFill>
                  <a:schemeClr val="dk1"/>
                </a:solidFill>
                <a:latin typeface="Times New Roman"/>
                <a:ea typeface="Times New Roman"/>
                <a:cs typeface="Times New Roman"/>
                <a:sym typeface="Times New Roman"/>
              </a:rPr>
              <a:t>- and 10</a:t>
            </a:r>
            <a:r>
              <a:rPr lang="en-US" sz="1800" b="1" baseline="30000">
                <a:solidFill>
                  <a:schemeClr val="dk1"/>
                </a:solidFill>
                <a:latin typeface="Times New Roman"/>
                <a:ea typeface="Times New Roman"/>
                <a:cs typeface="Times New Roman"/>
                <a:sym typeface="Times New Roman"/>
              </a:rPr>
              <a:t>th</a:t>
            </a:r>
            <a:r>
              <a:rPr lang="en-US" sz="1800" b="1">
                <a:solidFill>
                  <a:schemeClr val="dk1"/>
                </a:solidFill>
                <a:latin typeface="Times New Roman"/>
                <a:ea typeface="Times New Roman"/>
                <a:cs typeface="Times New Roman"/>
                <a:sym typeface="Times New Roman"/>
              </a:rPr>
              <a:t>-Grade Surveys),”</a:t>
            </a:r>
            <a:endParaRPr sz="1800">
              <a:solidFill>
                <a:schemeClr val="dk1"/>
              </a:solidFill>
              <a:highlight>
                <a:srgbClr val="FFFFFF"/>
              </a:highlight>
            </a:endParaRPr>
          </a:p>
        </p:txBody>
      </p:sp>
      <p:sp>
        <p:nvSpPr>
          <p:cNvPr id="89" name="Google Shape;89;p13"/>
          <p:cNvSpPr txBox="1"/>
          <p:nvPr/>
        </p:nvSpPr>
        <p:spPr>
          <a:xfrm>
            <a:off x="7056825" y="4588500"/>
            <a:ext cx="2007300" cy="12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Presented by,</a:t>
            </a:r>
            <a:endParaRPr sz="1800">
              <a:latin typeface="Times New Roman"/>
              <a:ea typeface="Times New Roman"/>
              <a:cs typeface="Times New Roman"/>
              <a:sym typeface="Times New Roman"/>
            </a:endParaRPr>
          </a:p>
          <a:p>
            <a:pPr marL="0" lvl="0" indent="0" algn="l" rtl="0">
              <a:spcBef>
                <a:spcPts val="0"/>
              </a:spcBef>
              <a:spcAft>
                <a:spcPts val="0"/>
              </a:spcAft>
              <a:buNone/>
            </a:pPr>
            <a:r>
              <a:rPr lang="en-US" sz="1800">
                <a:latin typeface="Times New Roman"/>
                <a:ea typeface="Times New Roman"/>
                <a:cs typeface="Times New Roman"/>
                <a:sym typeface="Times New Roman"/>
              </a:rPr>
              <a:t>Joshua Laferriere</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Preranareddy Ananth</a:t>
            </a:r>
            <a:endParaRPr sz="1800">
              <a:latin typeface="Times New Roman"/>
              <a:ea typeface="Times New Roman"/>
              <a:cs typeface="Times New Roman"/>
              <a:sym typeface="Times New Roman"/>
            </a:endParaRPr>
          </a:p>
          <a:p>
            <a:pPr marL="0" lvl="0" indent="0" algn="l" rtl="0">
              <a:spcBef>
                <a:spcPts val="0"/>
              </a:spcBef>
              <a:spcAft>
                <a:spcPts val="0"/>
              </a:spcAft>
              <a:buNone/>
            </a:pPr>
            <a:r>
              <a:rPr lang="en-US" sz="1800">
                <a:latin typeface="Times New Roman"/>
                <a:ea typeface="Times New Roman"/>
                <a:cs typeface="Times New Roman"/>
                <a:sym typeface="Times New Roman"/>
              </a:rPr>
              <a:t>Shubham Bhowate</a:t>
            </a:r>
            <a:endParaRPr sz="1800">
              <a:latin typeface="Times New Roman"/>
              <a:ea typeface="Times New Roman"/>
              <a:cs typeface="Times New Roman"/>
              <a:sym typeface="Times New Roman"/>
            </a:endParaRPr>
          </a:p>
        </p:txBody>
      </p:sp>
      <p:sp>
        <p:nvSpPr>
          <p:cNvPr id="90" name="Google Shape;90;p13"/>
          <p:cNvSpPr/>
          <p:nvPr/>
        </p:nvSpPr>
        <p:spPr>
          <a:xfrm>
            <a:off x="541663" y="1406462"/>
            <a:ext cx="11108683" cy="379733"/>
          </a:xfrm>
          <a:prstGeom prst="rect">
            <a:avLst/>
          </a:prstGeom>
        </p:spPr>
        <p:txBody>
          <a:bodyPr>
            <a:prstTxWarp prst="textPlain">
              <a:avLst/>
            </a:prstTxWarp>
          </a:bodyPr>
          <a:lstStyle/>
          <a:p>
            <a:pPr lvl="0" algn="ctr"/>
            <a:r>
              <a:rPr b="1" i="0">
                <a:ln w="9525" cap="flat" cmpd="sng">
                  <a:solidFill>
                    <a:schemeClr val="dk2"/>
                  </a:solidFill>
                  <a:prstDash val="solid"/>
                  <a:round/>
                  <a:headEnd type="none" w="sm" len="sm"/>
                  <a:tailEnd type="none" w="sm" len="sm"/>
                </a:ln>
                <a:solidFill>
                  <a:schemeClr val="lt2"/>
                </a:solidFill>
                <a:latin typeface="Times New Roman"/>
              </a:rPr>
              <a:t>Inter-university Consortium for Political and Social Research</a:t>
            </a:r>
          </a:p>
        </p:txBody>
      </p:sp>
      <p:pic>
        <p:nvPicPr>
          <p:cNvPr id="91" name="Google Shape;91;p13"/>
          <p:cNvPicPr preferRelativeResize="0"/>
          <p:nvPr/>
        </p:nvPicPr>
        <p:blipFill>
          <a:blip r:embed="rId5">
            <a:alphaModFix/>
          </a:blip>
          <a:stretch>
            <a:fillRect/>
          </a:stretch>
        </p:blipFill>
        <p:spPr>
          <a:xfrm>
            <a:off x="9393825" y="4083421"/>
            <a:ext cx="2536350" cy="1875353"/>
          </a:xfrm>
          <a:prstGeom prst="rect">
            <a:avLst/>
          </a:prstGeom>
          <a:noFill/>
          <a:ln>
            <a:noFill/>
          </a:ln>
        </p:spPr>
      </p:pic>
      <p:pic>
        <p:nvPicPr>
          <p:cNvPr id="92" name="Google Shape;92;p13"/>
          <p:cNvPicPr preferRelativeResize="0"/>
          <p:nvPr/>
        </p:nvPicPr>
        <p:blipFill>
          <a:blip r:embed="rId6">
            <a:alphaModFix/>
          </a:blip>
          <a:stretch>
            <a:fillRect/>
          </a:stretch>
        </p:blipFill>
        <p:spPr>
          <a:xfrm>
            <a:off x="6176282" y="2819257"/>
            <a:ext cx="2536350" cy="948275"/>
          </a:xfrm>
          <a:prstGeom prst="rect">
            <a:avLst/>
          </a:prstGeom>
          <a:noFill/>
          <a:ln>
            <a:noFill/>
          </a:ln>
        </p:spPr>
      </p:pic>
      <p:pic>
        <p:nvPicPr>
          <p:cNvPr id="2" name="1a">
            <a:hlinkClick r:id="" action="ppaction://media"/>
            <a:extLst>
              <a:ext uri="{FF2B5EF4-FFF2-40B4-BE49-F238E27FC236}">
                <a16:creationId xmlns:a16="http://schemas.microsoft.com/office/drawing/2014/main" id="{E7932152-329B-4968-9041-1E257161B0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HYPOTHESIS</a:t>
            </a:r>
            <a:endParaRPr/>
          </a:p>
        </p:txBody>
      </p:sp>
      <p:sp>
        <p:nvSpPr>
          <p:cNvPr id="152" name="Google Shape;152;p22"/>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228600" lvl="0"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H0 sum(Coefficients) = 0</a:t>
            </a:r>
            <a:endParaRPr sz="1800" dirty="0">
              <a:solidFill>
                <a:schemeClr val="dk1"/>
              </a:solidFill>
              <a:latin typeface="Times New Roman"/>
              <a:ea typeface="Times New Roman"/>
              <a:cs typeface="Times New Roman"/>
              <a:sym typeface="Times New Roman"/>
            </a:endParaRPr>
          </a:p>
          <a:p>
            <a:pPr marL="228600" lvl="0"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H1 sum(Coefficients) &gt; 0</a:t>
            </a:r>
            <a:endParaRPr sz="1800" dirty="0">
              <a:solidFill>
                <a:schemeClr val="dk1"/>
              </a:solidFill>
              <a:latin typeface="Times New Roman"/>
              <a:ea typeface="Times New Roman"/>
              <a:cs typeface="Times New Roman"/>
              <a:sym typeface="Times New Roman"/>
            </a:endParaRPr>
          </a:p>
          <a:p>
            <a:pPr marL="685800" lvl="1" indent="-342900" algn="l" rtl="0">
              <a:lnSpc>
                <a:spcPct val="107916"/>
              </a:lnSpc>
              <a:spcBef>
                <a:spcPts val="0"/>
              </a:spcBef>
              <a:spcAft>
                <a:spcPts val="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Find robust subset</a:t>
            </a:r>
            <a:endParaRPr dirty="0">
              <a:solidFill>
                <a:schemeClr val="dk1"/>
              </a:solidFill>
              <a:latin typeface="Times New Roman"/>
              <a:ea typeface="Times New Roman"/>
              <a:cs typeface="Times New Roman"/>
              <a:sym typeface="Times New Roman"/>
            </a:endParaRPr>
          </a:p>
          <a:p>
            <a:pPr marL="685800" lvl="1" indent="-342900" algn="l" rtl="0">
              <a:lnSpc>
                <a:spcPct val="107916"/>
              </a:lnSpc>
              <a:spcBef>
                <a:spcPts val="0"/>
              </a:spcBef>
              <a:spcAft>
                <a:spcPts val="80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We set to show that H1 is true by finding all significant terms</a:t>
            </a:r>
            <a:endParaRPr sz="1800" dirty="0">
              <a:latin typeface="Times New Roman"/>
              <a:ea typeface="Times New Roman"/>
              <a:cs typeface="Times New Roman"/>
              <a:sym typeface="Times New Roman"/>
            </a:endParaRPr>
          </a:p>
        </p:txBody>
      </p:sp>
      <p:pic>
        <p:nvPicPr>
          <p:cNvPr id="153" name="Google Shape;153;p22"/>
          <p:cNvPicPr preferRelativeResize="0"/>
          <p:nvPr/>
        </p:nvPicPr>
        <p:blipFill>
          <a:blip r:embed="rId5">
            <a:alphaModFix/>
          </a:blip>
          <a:stretch>
            <a:fillRect/>
          </a:stretch>
        </p:blipFill>
        <p:spPr>
          <a:xfrm>
            <a:off x="3691488" y="828158"/>
            <a:ext cx="4273213" cy="568392"/>
          </a:xfrm>
          <a:prstGeom prst="rect">
            <a:avLst/>
          </a:prstGeom>
          <a:noFill/>
          <a:ln>
            <a:noFill/>
          </a:ln>
        </p:spPr>
      </p:pic>
      <p:pic>
        <p:nvPicPr>
          <p:cNvPr id="154" name="Google Shape;154;p22"/>
          <p:cNvPicPr preferRelativeResize="0"/>
          <p:nvPr/>
        </p:nvPicPr>
        <p:blipFill>
          <a:blip r:embed="rId6">
            <a:alphaModFix/>
          </a:blip>
          <a:stretch>
            <a:fillRect/>
          </a:stretch>
        </p:blipFill>
        <p:spPr>
          <a:xfrm>
            <a:off x="6127100" y="1910608"/>
            <a:ext cx="4222341" cy="568392"/>
          </a:xfrm>
          <a:prstGeom prst="rect">
            <a:avLst/>
          </a:prstGeom>
          <a:noFill/>
          <a:ln>
            <a:noFill/>
          </a:ln>
        </p:spPr>
      </p:pic>
      <p:pic>
        <p:nvPicPr>
          <p:cNvPr id="2" name="10">
            <a:hlinkClick r:id="" action="ppaction://media"/>
            <a:extLst>
              <a:ext uri="{FF2B5EF4-FFF2-40B4-BE49-F238E27FC236}">
                <a16:creationId xmlns:a16="http://schemas.microsoft.com/office/drawing/2014/main" id="{A5E7437E-4EBF-498C-B35B-1EFAB95627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Oversampling</a:t>
            </a:r>
            <a:endParaRPr/>
          </a:p>
        </p:txBody>
      </p:sp>
      <p:sp>
        <p:nvSpPr>
          <p:cNvPr id="160" name="Google Shape;160;p23"/>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0"/>
              </a:spcBef>
              <a:spcAft>
                <a:spcPts val="0"/>
              </a:spcAft>
              <a:buNone/>
            </a:pPr>
            <a:r>
              <a:rPr lang="en-US" sz="1800" dirty="0">
                <a:solidFill>
                  <a:schemeClr val="dk1"/>
                </a:solidFill>
                <a:latin typeface="Calibri"/>
                <a:ea typeface="Calibri"/>
                <a:cs typeface="Calibri"/>
                <a:sym typeface="Calibri"/>
              </a:rPr>
              <a:t>Stratified resampling</a:t>
            </a:r>
            <a:endParaRPr sz="1800" dirty="0">
              <a:solidFill>
                <a:srgbClr val="000000"/>
              </a:solidFill>
              <a:latin typeface="Calibri"/>
              <a:ea typeface="Calibri"/>
              <a:cs typeface="Calibri"/>
              <a:sym typeface="Calibri"/>
            </a:endParaRPr>
          </a:p>
          <a:p>
            <a:pPr marL="457200" lvl="0" indent="-342900" algn="l" rtl="0">
              <a:spcBef>
                <a:spcPts val="120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Size of 0s = Size of 1’s</a:t>
            </a:r>
            <a:endParaRPr sz="18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Sample size - </a:t>
            </a:r>
            <a:r>
              <a:rPr lang="en-US" sz="1800" i="1" u="sng" dirty="0">
                <a:solidFill>
                  <a:srgbClr val="000000"/>
                </a:solidFill>
                <a:latin typeface="Times New Roman"/>
                <a:ea typeface="Times New Roman"/>
                <a:cs typeface="Times New Roman"/>
                <a:sym typeface="Times New Roman"/>
              </a:rPr>
              <a:t>deriving the minimum between</a:t>
            </a:r>
            <a:r>
              <a:rPr lang="en-US" sz="1800" dirty="0">
                <a:solidFill>
                  <a:srgbClr val="000000"/>
                </a:solidFill>
                <a:latin typeface="Times New Roman"/>
                <a:ea typeface="Times New Roman"/>
                <a:cs typeface="Times New Roman"/>
                <a:sym typeface="Times New Roman"/>
              </a:rPr>
              <a:t> 10% of the population of 0’s and 10% of the population of 1’s</a:t>
            </a:r>
            <a:endParaRPr sz="18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Reloop factor - Dividing this minimum by the </a:t>
            </a:r>
            <a:r>
              <a:rPr lang="en-US" sz="1800" b="1" i="1" u="sng" dirty="0">
                <a:solidFill>
                  <a:srgbClr val="000000"/>
                </a:solidFill>
                <a:latin typeface="Times New Roman"/>
                <a:ea typeface="Times New Roman"/>
                <a:cs typeface="Times New Roman"/>
                <a:sym typeface="Times New Roman"/>
              </a:rPr>
              <a:t>average </a:t>
            </a:r>
            <a:r>
              <a:rPr lang="en-US" sz="1800" dirty="0">
                <a:solidFill>
                  <a:schemeClr val="dk1"/>
                </a:solidFill>
                <a:latin typeface="Times New Roman"/>
                <a:ea typeface="Times New Roman"/>
                <a:cs typeface="Times New Roman"/>
                <a:sym typeface="Times New Roman"/>
              </a:rPr>
              <a:t>of 10% of the population of 0’s and 10% of the population of 1’s.</a:t>
            </a:r>
            <a:endParaRPr sz="18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US" sz="1800" dirty="0">
                <a:solidFill>
                  <a:schemeClr val="dk1"/>
                </a:solidFill>
                <a:latin typeface="Times New Roman"/>
                <a:ea typeface="Times New Roman"/>
                <a:cs typeface="Times New Roman"/>
                <a:sym typeface="Times New Roman"/>
              </a:rPr>
              <a:t>Sample code is given for </a:t>
            </a:r>
            <a:r>
              <a:rPr lang="en-US" sz="1800" dirty="0" err="1">
                <a:solidFill>
                  <a:schemeClr val="dk1"/>
                </a:solidFill>
                <a:latin typeface="Times New Roman"/>
                <a:ea typeface="Times New Roman"/>
                <a:cs typeface="Times New Roman"/>
                <a:sym typeface="Times New Roman"/>
              </a:rPr>
              <a:t>saveCSVs.R</a:t>
            </a:r>
            <a:r>
              <a:rPr lang="en-US" sz="1800" dirty="0">
                <a:solidFill>
                  <a:schemeClr val="dk1"/>
                </a:solidFill>
                <a:latin typeface="Times New Roman"/>
                <a:ea typeface="Times New Roman"/>
                <a:cs typeface="Times New Roman"/>
                <a:sym typeface="Times New Roman"/>
              </a:rPr>
              <a:t> (vs </a:t>
            </a:r>
            <a:r>
              <a:rPr lang="en-US" sz="1800" dirty="0" err="1">
                <a:solidFill>
                  <a:schemeClr val="dk1"/>
                </a:solidFill>
                <a:latin typeface="Times New Roman"/>
                <a:ea typeface="Times New Roman"/>
                <a:cs typeface="Times New Roman"/>
                <a:sym typeface="Times New Roman"/>
              </a:rPr>
              <a:t>cleandatacode.R’s</a:t>
            </a:r>
            <a:r>
              <a:rPr lang="en-US" sz="1800" dirty="0">
                <a:solidFill>
                  <a:schemeClr val="dk1"/>
                </a:solidFill>
                <a:latin typeface="Times New Roman"/>
                <a:ea typeface="Times New Roman"/>
                <a:cs typeface="Times New Roman"/>
                <a:sym typeface="Times New Roman"/>
              </a:rPr>
              <a:t> version which utilizes 10% vs 25%).</a:t>
            </a:r>
            <a:endParaRPr sz="1800" dirty="0">
              <a:solidFill>
                <a:schemeClr val="dk1"/>
              </a:solidFill>
              <a:latin typeface="Times New Roman"/>
              <a:ea typeface="Times New Roman"/>
              <a:cs typeface="Times New Roman"/>
              <a:sym typeface="Times New Roman"/>
            </a:endParaRPr>
          </a:p>
        </p:txBody>
      </p:sp>
      <p:sp>
        <p:nvSpPr>
          <p:cNvPr id="161" name="Google Shape;161;p23"/>
          <p:cNvSpPr txBox="1"/>
          <p:nvPr/>
        </p:nvSpPr>
        <p:spPr>
          <a:xfrm>
            <a:off x="-37350" y="1123825"/>
            <a:ext cx="12266700" cy="813600"/>
          </a:xfrm>
          <a:prstGeom prst="rect">
            <a:avLst/>
          </a:prstGeom>
          <a:noFill/>
          <a:ln>
            <a:noFill/>
          </a:ln>
        </p:spPr>
        <p:txBody>
          <a:bodyPr spcFirstLastPara="1" wrap="square" lIns="91425" tIns="91425" rIns="91425" bIns="91425" anchor="t" anchorCtr="0">
            <a:noAutofit/>
          </a:bodyPr>
          <a:lstStyle/>
          <a:p>
            <a:pPr marL="457200" lvl="0" indent="-304800" algn="l" rtl="0">
              <a:lnSpc>
                <a:spcPct val="107916"/>
              </a:lnSpc>
              <a:spcBef>
                <a:spcPts val="0"/>
              </a:spcBef>
              <a:spcAft>
                <a:spcPts val="0"/>
              </a:spcAft>
              <a:buClr>
                <a:schemeClr val="dk1"/>
              </a:buClr>
              <a:buSzPts val="1200"/>
              <a:buFont typeface="Courier New"/>
              <a:buChar char="●"/>
            </a:pPr>
            <a:r>
              <a:rPr lang="en-US" sz="1200">
                <a:solidFill>
                  <a:schemeClr val="dk1"/>
                </a:solidFill>
                <a:latin typeface="Courier New"/>
                <a:ea typeface="Courier New"/>
                <a:cs typeface="Courier New"/>
                <a:sym typeface="Courier New"/>
              </a:rPr>
              <a:t>avgCountHalved &lt;- round(mean(length(input_ones[,1]),length(input_zeros[,1]))/2)</a:t>
            </a:r>
            <a:endParaRPr sz="1200">
              <a:solidFill>
                <a:schemeClr val="dk1"/>
              </a:solidFill>
              <a:latin typeface="Courier New"/>
              <a:ea typeface="Courier New"/>
              <a:cs typeface="Courier New"/>
              <a:sym typeface="Courier New"/>
            </a:endParaRPr>
          </a:p>
          <a:p>
            <a:pPr marL="457200" lvl="0" indent="-304800" algn="l" rtl="0">
              <a:lnSpc>
                <a:spcPct val="107916"/>
              </a:lnSpc>
              <a:spcBef>
                <a:spcPts val="0"/>
              </a:spcBef>
              <a:spcAft>
                <a:spcPts val="0"/>
              </a:spcAft>
              <a:buClr>
                <a:schemeClr val="dk1"/>
              </a:buClr>
              <a:buSzPts val="1200"/>
              <a:buFont typeface="Courier New"/>
              <a:buChar char="●"/>
            </a:pPr>
            <a:r>
              <a:rPr lang="en-US" sz="1200">
                <a:solidFill>
                  <a:schemeClr val="dk1"/>
                </a:solidFill>
                <a:latin typeface="Courier New"/>
                <a:ea typeface="Courier New"/>
                <a:cs typeface="Courier New"/>
                <a:sym typeface="Courier New"/>
              </a:rPr>
              <a:t>minFactor &lt;- min(round(.25*length(input_ones[,1])),round(.25*length(input_zeros[,1])))</a:t>
            </a:r>
            <a:endParaRPr sz="1200">
              <a:solidFill>
                <a:schemeClr val="dk1"/>
              </a:solidFill>
              <a:latin typeface="Courier New"/>
              <a:ea typeface="Courier New"/>
              <a:cs typeface="Courier New"/>
              <a:sym typeface="Courier New"/>
            </a:endParaRPr>
          </a:p>
          <a:p>
            <a:pPr marL="457200" lvl="0" indent="-304800" algn="l" rtl="0">
              <a:lnSpc>
                <a:spcPct val="107916"/>
              </a:lnSpc>
              <a:spcBef>
                <a:spcPts val="0"/>
              </a:spcBef>
              <a:spcAft>
                <a:spcPts val="0"/>
              </a:spcAft>
              <a:buClr>
                <a:schemeClr val="dk1"/>
              </a:buClr>
              <a:buSzPts val="1200"/>
              <a:buFont typeface="Courier New"/>
              <a:buChar char="●"/>
            </a:pPr>
            <a:r>
              <a:rPr lang="en-US" sz="1200">
                <a:solidFill>
                  <a:schemeClr val="dk1"/>
                </a:solidFill>
                <a:latin typeface="Courier New"/>
                <a:ea typeface="Courier New"/>
                <a:cs typeface="Courier New"/>
                <a:sym typeface="Courier New"/>
              </a:rPr>
              <a:t>reloopFactor &lt;- min(round(.25*length(input_ones[,1])),round(.25*length(input_zeros[,1])))/round(.25*avgCountHalved)</a:t>
            </a:r>
            <a:endParaRPr sz="1200">
              <a:solidFill>
                <a:schemeClr val="dk1"/>
              </a:solidFill>
              <a:latin typeface="Courier New"/>
              <a:ea typeface="Courier New"/>
              <a:cs typeface="Courier New"/>
              <a:sym typeface="Courier New"/>
            </a:endParaRPr>
          </a:p>
          <a:p>
            <a:pPr marL="0" lvl="0" indent="0" algn="l" rtl="0">
              <a:spcBef>
                <a:spcPts val="800"/>
              </a:spcBef>
              <a:spcAft>
                <a:spcPts val="0"/>
              </a:spcAft>
              <a:buNone/>
            </a:pPr>
            <a:endParaRPr sz="1200">
              <a:latin typeface="Courier New"/>
              <a:ea typeface="Courier New"/>
              <a:cs typeface="Courier New"/>
              <a:sym typeface="Courier New"/>
            </a:endParaRPr>
          </a:p>
        </p:txBody>
      </p:sp>
      <p:pic>
        <p:nvPicPr>
          <p:cNvPr id="2" name="11a">
            <a:hlinkClick r:id="" action="ppaction://media"/>
            <a:extLst>
              <a:ext uri="{FF2B5EF4-FFF2-40B4-BE49-F238E27FC236}">
                <a16:creationId xmlns:a16="http://schemas.microsoft.com/office/drawing/2014/main" id="{5F7E8243-F2F1-47DB-90B2-88423150E2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26868" y="345994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4"/>
    </mc:Choice>
    <mc:Fallback xmlns="">
      <p:transition spd="slow" advTm="11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111425" y="603750"/>
            <a:ext cx="4190100" cy="2260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800">
                <a:solidFill>
                  <a:schemeClr val="dk1"/>
                </a:solidFill>
              </a:rPr>
              <a:t>Monte</a:t>
            </a:r>
            <a:r>
              <a:rPr lang="en-US" sz="4800">
                <a:solidFill>
                  <a:srgbClr val="000000"/>
                </a:solidFill>
              </a:rPr>
              <a:t> Carlo</a:t>
            </a:r>
            <a:endParaRPr sz="4800">
              <a:solidFill>
                <a:srgbClr val="000000"/>
              </a:solidFill>
            </a:endParaRPr>
          </a:p>
          <a:p>
            <a:pPr marL="0" lvl="0" indent="0" algn="l" rtl="0">
              <a:spcBef>
                <a:spcPts val="0"/>
              </a:spcBef>
              <a:spcAft>
                <a:spcPts val="0"/>
              </a:spcAft>
              <a:buNone/>
            </a:pPr>
            <a:r>
              <a:rPr lang="en-US" sz="4800">
                <a:solidFill>
                  <a:srgbClr val="000000"/>
                </a:solidFill>
              </a:rPr>
              <a:t>Class Balancing</a:t>
            </a:r>
            <a:endParaRPr sz="4800">
              <a:solidFill>
                <a:srgbClr val="000000"/>
              </a:solidFill>
            </a:endParaRPr>
          </a:p>
        </p:txBody>
      </p:sp>
      <p:pic>
        <p:nvPicPr>
          <p:cNvPr id="167" name="Google Shape;167;p24"/>
          <p:cNvPicPr preferRelativeResize="0"/>
          <p:nvPr/>
        </p:nvPicPr>
        <p:blipFill>
          <a:blip r:embed="rId5">
            <a:alphaModFix/>
          </a:blip>
          <a:stretch>
            <a:fillRect/>
          </a:stretch>
        </p:blipFill>
        <p:spPr>
          <a:xfrm>
            <a:off x="275713" y="3325025"/>
            <a:ext cx="9553575" cy="3105150"/>
          </a:xfrm>
          <a:prstGeom prst="rect">
            <a:avLst/>
          </a:prstGeom>
          <a:noFill/>
          <a:ln>
            <a:noFill/>
          </a:ln>
        </p:spPr>
      </p:pic>
      <p:pic>
        <p:nvPicPr>
          <p:cNvPr id="168" name="Google Shape;168;p24"/>
          <p:cNvPicPr preferRelativeResize="0"/>
          <p:nvPr/>
        </p:nvPicPr>
        <p:blipFill>
          <a:blip r:embed="rId6">
            <a:alphaModFix/>
          </a:blip>
          <a:stretch>
            <a:fillRect/>
          </a:stretch>
        </p:blipFill>
        <p:spPr>
          <a:xfrm>
            <a:off x="6059625" y="190100"/>
            <a:ext cx="5831475" cy="4158650"/>
          </a:xfrm>
          <a:prstGeom prst="rect">
            <a:avLst/>
          </a:prstGeom>
          <a:noFill/>
          <a:ln>
            <a:noFill/>
          </a:ln>
        </p:spPr>
      </p:pic>
      <p:sp>
        <p:nvSpPr>
          <p:cNvPr id="169" name="Google Shape;169;p24"/>
          <p:cNvSpPr txBox="1"/>
          <p:nvPr/>
        </p:nvSpPr>
        <p:spPr>
          <a:xfrm>
            <a:off x="2240613" y="4251050"/>
            <a:ext cx="6144900" cy="18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FF0000"/>
                </a:solidFill>
                <a:latin typeface="Caveat"/>
                <a:ea typeface="Caveat"/>
                <a:cs typeface="Caveat"/>
                <a:sym typeface="Caveat"/>
              </a:rPr>
              <a:t>We use stratified means to do predictor effect plots</a:t>
            </a:r>
            <a:endParaRPr sz="3600">
              <a:solidFill>
                <a:srgbClr val="FF0000"/>
              </a:solidFill>
              <a:latin typeface="Caveat"/>
              <a:ea typeface="Caveat"/>
              <a:cs typeface="Caveat"/>
              <a:sym typeface="Caveat"/>
            </a:endParaRPr>
          </a:p>
        </p:txBody>
      </p:sp>
      <p:pic>
        <p:nvPicPr>
          <p:cNvPr id="2" name="12a">
            <a:hlinkClick r:id="" action="ppaction://media"/>
            <a:extLst>
              <a:ext uri="{FF2B5EF4-FFF2-40B4-BE49-F238E27FC236}">
                <a16:creationId xmlns:a16="http://schemas.microsoft.com/office/drawing/2014/main" id="{B4EF2421-5DEC-46E7-B0C7-8764A22B802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70975" y="336596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65"/>
    </mc:Choice>
    <mc:Fallback xmlns="">
      <p:transition spd="slow" advTm="5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252925" y="1123825"/>
            <a:ext cx="3337768"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CORRELATION MATRIX</a:t>
            </a:r>
            <a:endParaRPr dirty="0"/>
          </a:p>
        </p:txBody>
      </p:sp>
      <p:pic>
        <p:nvPicPr>
          <p:cNvPr id="175" name="Google Shape;175;p25"/>
          <p:cNvPicPr preferRelativeResize="0"/>
          <p:nvPr/>
        </p:nvPicPr>
        <p:blipFill rotWithShape="1">
          <a:blip r:embed="rId5">
            <a:alphaModFix/>
          </a:blip>
          <a:srcRect t="11866" r="8792" b="8547"/>
          <a:stretch/>
        </p:blipFill>
        <p:spPr>
          <a:xfrm>
            <a:off x="5958250" y="2048450"/>
            <a:ext cx="5834175" cy="4720100"/>
          </a:xfrm>
          <a:prstGeom prst="rect">
            <a:avLst/>
          </a:prstGeom>
          <a:noFill/>
          <a:ln>
            <a:noFill/>
          </a:ln>
        </p:spPr>
      </p:pic>
      <p:sp>
        <p:nvSpPr>
          <p:cNvPr id="176" name="Google Shape;176;p25"/>
          <p:cNvSpPr txBox="1"/>
          <p:nvPr/>
        </p:nvSpPr>
        <p:spPr>
          <a:xfrm>
            <a:off x="463850" y="633450"/>
            <a:ext cx="5979300" cy="3770700"/>
          </a:xfrm>
          <a:prstGeom prst="rect">
            <a:avLst/>
          </a:prstGeom>
          <a:noFill/>
          <a:ln>
            <a:noFill/>
          </a:ln>
        </p:spPr>
        <p:txBody>
          <a:bodyPr spcFirstLastPara="1" wrap="square" lIns="91425" tIns="91425" rIns="91425" bIns="91425" anchor="t" anchorCtr="0">
            <a:noAutofit/>
          </a:bodyPr>
          <a:lstStyle/>
          <a:p>
            <a:pPr marL="457200" lvl="0" indent="-342900" algn="l" rtl="0">
              <a:lnSpc>
                <a:spcPct val="90000"/>
              </a:lnSpc>
              <a:spcBef>
                <a:spcPts val="120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Grouping of relevant factors</a:t>
            </a:r>
            <a:endParaRPr sz="1800" dirty="0">
              <a:solidFill>
                <a:schemeClr val="dk1"/>
              </a:solidFill>
              <a:latin typeface="Times New Roman"/>
              <a:ea typeface="Times New Roman"/>
              <a:cs typeface="Times New Roman"/>
              <a:sym typeface="Times New Roman"/>
            </a:endParaRPr>
          </a:p>
          <a:p>
            <a:pPr marL="9144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V8512 - V8536 psychology</a:t>
            </a:r>
            <a:endParaRPr sz="1800" dirty="0">
              <a:solidFill>
                <a:schemeClr val="dk1"/>
              </a:solidFill>
              <a:latin typeface="Times New Roman"/>
              <a:ea typeface="Times New Roman"/>
              <a:cs typeface="Times New Roman"/>
              <a:sym typeface="Times New Roman"/>
            </a:endParaRPr>
          </a:p>
          <a:p>
            <a:pPr marL="9144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V8517 - V8531 health</a:t>
            </a:r>
            <a:endParaRPr sz="1800" dirty="0">
              <a:solidFill>
                <a:schemeClr val="dk1"/>
              </a:solidFill>
              <a:latin typeface="Times New Roman"/>
              <a:ea typeface="Times New Roman"/>
              <a:cs typeface="Times New Roman"/>
              <a:sym typeface="Times New Roman"/>
            </a:endParaRPr>
          </a:p>
          <a:p>
            <a:pPr marL="9144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V7501 - V7206 one-offs</a:t>
            </a:r>
            <a:endParaRPr sz="1800" dirty="0">
              <a:solidFill>
                <a:schemeClr val="dk1"/>
              </a:solidFill>
              <a:latin typeface="Times New Roman"/>
              <a:ea typeface="Times New Roman"/>
              <a:cs typeface="Times New Roman"/>
              <a:sym typeface="Times New Roman"/>
            </a:endParaRPr>
          </a:p>
          <a:p>
            <a:pPr marL="9144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V7551 - V7563 habits</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V7501 and V7507 dropped because of having more than 75% N/As.</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Multicollinearity check</a:t>
            </a:r>
            <a:r>
              <a:rPr lang="en-US" sz="1800" dirty="0">
                <a:solidFill>
                  <a:schemeClr val="dk1"/>
                </a:solidFill>
                <a:latin typeface="Times New Roman"/>
                <a:ea typeface="Times New Roman"/>
                <a:cs typeface="Times New Roman"/>
                <a:sym typeface="Times New Roman"/>
              </a:rPr>
              <a:t> - Checked all pairwise X combinations, if they had greater correlation compared to the response term.</a:t>
            </a:r>
            <a:endParaRPr sz="18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dirty="0">
              <a:latin typeface="Corbel"/>
              <a:ea typeface="Corbel"/>
              <a:cs typeface="Corbel"/>
              <a:sym typeface="Corbel"/>
            </a:endParaRPr>
          </a:p>
        </p:txBody>
      </p:sp>
      <p:pic>
        <p:nvPicPr>
          <p:cNvPr id="2" name="13a">
            <a:hlinkClick r:id="" action="ppaction://media"/>
            <a:extLst>
              <a:ext uri="{FF2B5EF4-FFF2-40B4-BE49-F238E27FC236}">
                <a16:creationId xmlns:a16="http://schemas.microsoft.com/office/drawing/2014/main" id="{8101389D-3639-435A-864A-84FF9FE0F5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2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6"/>
          <p:cNvPicPr preferRelativeResize="0"/>
          <p:nvPr/>
        </p:nvPicPr>
        <p:blipFill>
          <a:blip r:embed="rId5">
            <a:alphaModFix/>
          </a:blip>
          <a:stretch>
            <a:fillRect/>
          </a:stretch>
        </p:blipFill>
        <p:spPr>
          <a:xfrm>
            <a:off x="3695825" y="2634175"/>
            <a:ext cx="7582350" cy="3358474"/>
          </a:xfrm>
          <a:prstGeom prst="rect">
            <a:avLst/>
          </a:prstGeom>
          <a:noFill/>
          <a:ln>
            <a:noFill/>
          </a:ln>
        </p:spPr>
      </p:pic>
      <p:sp>
        <p:nvSpPr>
          <p:cNvPr id="182" name="Google Shape;182;p26"/>
          <p:cNvSpPr txBox="1">
            <a:spLocks noGrp="1"/>
          </p:cNvSpPr>
          <p:nvPr>
            <p:ph type="title"/>
          </p:nvPr>
        </p:nvSpPr>
        <p:spPr>
          <a:xfrm>
            <a:off x="252925" y="375875"/>
            <a:ext cx="11025300" cy="1270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000000"/>
                </a:solidFill>
              </a:rPr>
              <a:t>Early tabulation Algorithm: StepAIC</a:t>
            </a:r>
            <a:endParaRPr>
              <a:solidFill>
                <a:srgbClr val="000000"/>
              </a:solidFill>
            </a:endParaRPr>
          </a:p>
        </p:txBody>
      </p:sp>
      <p:sp>
        <p:nvSpPr>
          <p:cNvPr id="183" name="Google Shape;183;p26"/>
          <p:cNvSpPr txBox="1"/>
          <p:nvPr/>
        </p:nvSpPr>
        <p:spPr>
          <a:xfrm>
            <a:off x="0" y="1316275"/>
            <a:ext cx="5137500" cy="3368100"/>
          </a:xfrm>
          <a:prstGeom prst="rect">
            <a:avLst/>
          </a:prstGeom>
          <a:noFill/>
          <a:ln>
            <a:noFill/>
          </a:ln>
        </p:spPr>
        <p:txBody>
          <a:bodyPr spcFirstLastPara="1" wrap="square" lIns="91425" tIns="91425" rIns="91425" bIns="91425" anchor="t" anchorCtr="0">
            <a:noAutofit/>
          </a:bodyPr>
          <a:lstStyle/>
          <a:p>
            <a:pPr marL="457200" lvl="0" indent="-317500" algn="l" rtl="0">
              <a:lnSpc>
                <a:spcPct val="90000"/>
              </a:lnSpc>
              <a:spcBef>
                <a:spcPts val="120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Setup data partitioning that utilized holdout for use with stepAIC, a full model regression iterator.  </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We tabulated the terms found significant each subsample pass.</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We dropped StepAIC for BestGLM but before we did, we drew some inferences based on these early cross tabulation results</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Shifted substance focus to Psychedelic drug use </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Expanded Y’s to include GPA and Gang Fights</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Dropped V507NE (School region - Northeast), V507NC (School region - Northcentral) and V507W (School region - Northwest) as found not relevant</a:t>
            </a:r>
            <a:endParaRPr>
              <a:solidFill>
                <a:schemeClr val="dk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By category, factors associated the most with drug use</a:t>
            </a:r>
            <a:endParaRPr>
              <a:solidFill>
                <a:schemeClr val="dk1"/>
              </a:solidFill>
              <a:latin typeface="Times New Roman"/>
              <a:ea typeface="Times New Roman"/>
              <a:cs typeface="Times New Roman"/>
              <a:sym typeface="Times New Roman"/>
            </a:endParaRPr>
          </a:p>
          <a:p>
            <a:pPr marL="9144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“Texting”</a:t>
            </a:r>
            <a:endParaRPr>
              <a:solidFill>
                <a:schemeClr val="dk1"/>
              </a:solidFill>
              <a:latin typeface="Times New Roman"/>
              <a:ea typeface="Times New Roman"/>
              <a:cs typeface="Times New Roman"/>
              <a:sym typeface="Times New Roman"/>
            </a:endParaRPr>
          </a:p>
          <a:p>
            <a:pPr marL="9144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“Sleep”</a:t>
            </a:r>
            <a:endParaRPr>
              <a:solidFill>
                <a:schemeClr val="dk1"/>
              </a:solidFill>
              <a:latin typeface="Times New Roman"/>
              <a:ea typeface="Times New Roman"/>
              <a:cs typeface="Times New Roman"/>
              <a:sym typeface="Times New Roman"/>
            </a:endParaRPr>
          </a:p>
          <a:p>
            <a:pPr marL="9144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“Satisfaction with myself”</a:t>
            </a:r>
            <a:endParaRPr>
              <a:solidFill>
                <a:schemeClr val="dk1"/>
              </a:solidFill>
              <a:latin typeface="Times New Roman"/>
              <a:ea typeface="Times New Roman"/>
              <a:cs typeface="Times New Roman"/>
              <a:sym typeface="Times New Roman"/>
            </a:endParaRPr>
          </a:p>
          <a:p>
            <a:pPr marL="914400" lvl="0" indent="-317500" algn="l" rtl="0">
              <a:lnSpc>
                <a:spcPct val="9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“Feeling good to be alive”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Corbel"/>
              <a:ea typeface="Corbel"/>
              <a:cs typeface="Corbel"/>
              <a:sym typeface="Corbel"/>
            </a:endParaRPr>
          </a:p>
        </p:txBody>
      </p:sp>
      <p:pic>
        <p:nvPicPr>
          <p:cNvPr id="2" name="14a">
            <a:hlinkClick r:id="" action="ppaction://media"/>
            <a:extLst>
              <a:ext uri="{FF2B5EF4-FFF2-40B4-BE49-F238E27FC236}">
                <a16:creationId xmlns:a16="http://schemas.microsoft.com/office/drawing/2014/main" id="{FE6E147D-8DBC-4699-B0D3-A773801CBA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Partitioning,</a:t>
            </a:r>
            <a:endParaRPr/>
          </a:p>
          <a:p>
            <a:pPr marL="0" lvl="0" indent="0" algn="l" rtl="0">
              <a:spcBef>
                <a:spcPts val="0"/>
              </a:spcBef>
              <a:spcAft>
                <a:spcPts val="0"/>
              </a:spcAft>
              <a:buNone/>
            </a:pPr>
            <a:r>
              <a:rPr lang="en-US"/>
              <a:t>Loops</a:t>
            </a:r>
            <a:endParaRPr/>
          </a:p>
        </p:txBody>
      </p:sp>
      <p:sp>
        <p:nvSpPr>
          <p:cNvPr id="189" name="Google Shape;189;p27"/>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200"/>
              </a:spcBef>
              <a:spcAft>
                <a:spcPts val="0"/>
              </a:spcAft>
              <a:buNone/>
            </a:pPr>
            <a:r>
              <a:rPr lang="en-US" sz="1300">
                <a:solidFill>
                  <a:srgbClr val="2F5496"/>
                </a:solidFill>
                <a:latin typeface="Calibri"/>
                <a:ea typeface="Calibri"/>
                <a:cs typeface="Calibri"/>
                <a:sym typeface="Calibri"/>
              </a:rPr>
              <a:t>Partitioning &amp; Sampling Files</a:t>
            </a:r>
            <a:endParaRPr sz="1300">
              <a:solidFill>
                <a:srgbClr val="2F5496"/>
              </a:solidFill>
              <a:latin typeface="Calibri"/>
              <a:ea typeface="Calibri"/>
              <a:cs typeface="Calibri"/>
              <a:sym typeface="Calibri"/>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newDF.R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reseedboth.R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reseedTest.R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reseedTrain.R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MCResampleTest.R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MCResampleTrain.R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redrawTrain.R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redrawTest.R</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pairedList</a:t>
            </a:r>
            <a:endParaRPr sz="110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sz="1100" u="sng">
                <a:solidFill>
                  <a:schemeClr val="dk1"/>
                </a:solidFill>
                <a:latin typeface="Times New Roman"/>
                <a:ea typeface="Times New Roman"/>
                <a:cs typeface="Times New Roman"/>
                <a:sym typeface="Times New Roman"/>
              </a:rPr>
              <a:t>Key Features</a:t>
            </a:r>
            <a:endParaRPr sz="1100" u="sng">
              <a:solidFill>
                <a:schemeClr val="dk1"/>
              </a:solidFill>
              <a:latin typeface="Times New Roman"/>
              <a:ea typeface="Times New Roman"/>
              <a:cs typeface="Times New Roman"/>
              <a:sym typeface="Times New Roman"/>
            </a:endParaRPr>
          </a:p>
          <a:p>
            <a:pPr marL="457200" lvl="0" indent="-298450" algn="l" rtl="0">
              <a:lnSpc>
                <a:spcPct val="107916"/>
              </a:lnSpc>
              <a:spcBef>
                <a:spcPts val="80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Uses indexing</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b="1">
                <a:solidFill>
                  <a:schemeClr val="dk1"/>
                </a:solidFill>
                <a:latin typeface="Times New Roman"/>
                <a:ea typeface="Times New Roman"/>
                <a:cs typeface="Times New Roman"/>
                <a:sym typeface="Times New Roman"/>
              </a:rPr>
              <a:t>Drop’s na’s after pairing only 3 columns at a time (during reseedBoth.R) which allows us to test more columns and get to the root of the na issue at the smallest possible level and built up regression models from there.</a:t>
            </a:r>
            <a:endParaRPr sz="1100" b="1">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NamesTVuses training partition (data.train) </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NamesH uses holdout partition (data.test)</a:t>
            </a:r>
            <a:endParaRPr sz="110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100" b="1">
                <a:solidFill>
                  <a:schemeClr val="dk1"/>
                </a:solidFill>
                <a:latin typeface="Times New Roman"/>
                <a:ea typeface="Times New Roman"/>
                <a:cs typeface="Times New Roman"/>
                <a:sym typeface="Times New Roman"/>
              </a:rPr>
              <a:t>10 holdout set loops reset holdout (and non reset, i.e. pretrain) set partitions at 10% each</a:t>
            </a:r>
            <a:endParaRPr sz="1100" b="1">
              <a:solidFill>
                <a:schemeClr val="dk1"/>
              </a:solidFill>
              <a:latin typeface="Times New Roman"/>
              <a:ea typeface="Times New Roman"/>
              <a:cs typeface="Times New Roman"/>
              <a:sym typeface="Times New Roman"/>
            </a:endParaRPr>
          </a:p>
          <a:p>
            <a:pPr marL="914400" lvl="1" indent="-298450" algn="l" rtl="0">
              <a:lnSpc>
                <a:spcPct val="107916"/>
              </a:lnSpc>
              <a:spcBef>
                <a:spcPts val="800"/>
              </a:spcBef>
              <a:spcAft>
                <a:spcPts val="0"/>
              </a:spcAft>
              <a:buClr>
                <a:schemeClr val="dk1"/>
              </a:buClr>
              <a:buSzPts val="1100"/>
              <a:buFont typeface="Times New Roman"/>
              <a:buChar char="●"/>
            </a:pPr>
            <a:r>
              <a:rPr lang="en-US" sz="1100" b="1">
                <a:solidFill>
                  <a:schemeClr val="dk1"/>
                </a:solidFill>
                <a:latin typeface="Times New Roman"/>
                <a:ea typeface="Times New Roman"/>
                <a:cs typeface="Times New Roman"/>
                <a:sym typeface="Times New Roman"/>
              </a:rPr>
              <a:t>data.train and data.test draw from these two distinct partitions during resample loop</a:t>
            </a:r>
            <a:endParaRPr sz="1100" b="1">
              <a:solidFill>
                <a:schemeClr val="dk1"/>
              </a:solidFill>
              <a:latin typeface="Times New Roman"/>
              <a:ea typeface="Times New Roman"/>
              <a:cs typeface="Times New Roman"/>
              <a:sym typeface="Times New Roman"/>
            </a:endParaRPr>
          </a:p>
          <a:p>
            <a:pPr marL="457200" lvl="0" indent="-342900" algn="l" rtl="0">
              <a:lnSpc>
                <a:spcPct val="107916"/>
              </a:lnSpc>
              <a:spcBef>
                <a:spcPts val="800"/>
              </a:spcBef>
              <a:spcAft>
                <a:spcPts val="0"/>
              </a:spcAft>
              <a:buClr>
                <a:schemeClr val="dk1"/>
              </a:buClr>
              <a:buSzPts val="1800"/>
              <a:buFont typeface="Times New Roman"/>
              <a:buChar char="●"/>
            </a:pPr>
            <a:r>
              <a:rPr lang="en-US" sz="1100" b="1">
                <a:solidFill>
                  <a:schemeClr val="dk1"/>
                </a:solidFill>
                <a:latin typeface="Times New Roman"/>
                <a:ea typeface="Times New Roman"/>
                <a:cs typeface="Times New Roman"/>
                <a:sym typeface="Times New Roman"/>
              </a:rPr>
              <a:t>resample loops occur 3 x each holdoutset loop resampling 33%.</a:t>
            </a:r>
            <a:endParaRPr sz="1100" b="1">
              <a:solidFill>
                <a:schemeClr val="dk1"/>
              </a:solidFill>
              <a:latin typeface="Times New Roman"/>
              <a:ea typeface="Times New Roman"/>
              <a:cs typeface="Times New Roman"/>
              <a:sym typeface="Times New Roman"/>
            </a:endParaRPr>
          </a:p>
          <a:p>
            <a:pPr marL="457200" lvl="0" indent="-342900" algn="l" rtl="0">
              <a:lnSpc>
                <a:spcPct val="107916"/>
              </a:lnSpc>
              <a:spcBef>
                <a:spcPts val="800"/>
              </a:spcBef>
              <a:spcAft>
                <a:spcPts val="0"/>
              </a:spcAft>
              <a:buClr>
                <a:schemeClr val="dk1"/>
              </a:buClr>
              <a:buSzPts val="1800"/>
              <a:buFont typeface="Times New Roman"/>
              <a:buChar char="●"/>
            </a:pPr>
            <a:r>
              <a:rPr lang="en-US" sz="1100" b="1">
                <a:solidFill>
                  <a:schemeClr val="dk1"/>
                </a:solidFill>
                <a:latin typeface="Times New Roman"/>
                <a:ea typeface="Times New Roman"/>
                <a:cs typeface="Times New Roman"/>
                <a:sym typeface="Times New Roman"/>
              </a:rPr>
              <a:t>10x3= 30 loops tabulated</a:t>
            </a:r>
            <a:endParaRPr sz="110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endParaRPr sz="110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800"/>
              </a:spcAft>
              <a:buNone/>
            </a:pPr>
            <a:endParaRPr sz="1100">
              <a:solidFill>
                <a:schemeClr val="dk1"/>
              </a:solidFill>
              <a:latin typeface="Times New Roman"/>
              <a:ea typeface="Times New Roman"/>
              <a:cs typeface="Times New Roman"/>
              <a:sym typeface="Times New Roman"/>
            </a:endParaRPr>
          </a:p>
        </p:txBody>
      </p:sp>
      <p:pic>
        <p:nvPicPr>
          <p:cNvPr id="2" name="15a">
            <a:hlinkClick r:id="" action="ppaction://media"/>
            <a:extLst>
              <a:ext uri="{FF2B5EF4-FFF2-40B4-BE49-F238E27FC236}">
                <a16:creationId xmlns:a16="http://schemas.microsoft.com/office/drawing/2014/main" id="{04B6A80E-2775-4672-AF61-45ACCDA82E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7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MODIFIED BESTGLM</a:t>
            </a:r>
            <a:endParaRPr/>
          </a:p>
        </p:txBody>
      </p:sp>
      <p:sp>
        <p:nvSpPr>
          <p:cNvPr id="195" name="Google Shape;195;p28"/>
          <p:cNvSpPr txBox="1">
            <a:spLocks noGrp="1"/>
          </p:cNvSpPr>
          <p:nvPr>
            <p:ph type="body" idx="1"/>
          </p:nvPr>
        </p:nvSpPr>
        <p:spPr>
          <a:xfrm>
            <a:off x="2990851" y="729873"/>
            <a:ext cx="6210300" cy="3319800"/>
          </a:xfrm>
          <a:prstGeom prst="rect">
            <a:avLst/>
          </a:prstGeom>
        </p:spPr>
        <p:txBody>
          <a:bodyPr spcFirstLastPara="1" wrap="square" lIns="91425" tIns="45700" rIns="91425" bIns="45700" anchor="ctr" anchorCtr="0">
            <a:noAutofit/>
          </a:bodyPr>
          <a:lstStyle/>
          <a:p>
            <a:pPr marL="457200" lvl="0" indent="-342900" algn="l" rtl="0">
              <a:spcBef>
                <a:spcPts val="120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Used both binary logistic regression and cross validation.</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Reduced the list in half, regardless of minimum error.</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Results were based on &gt;= median column tabulation of the factors present in the bestGLM list.</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The best subset was selected having the smallest number of factors within 1 standard error of minimum k.</a:t>
            </a:r>
            <a:endParaRPr sz="1800">
              <a:solidFill>
                <a:srgbClr val="000000"/>
              </a:solidFill>
              <a:latin typeface="Times New Roman"/>
              <a:ea typeface="Times New Roman"/>
              <a:cs typeface="Times New Roman"/>
              <a:sym typeface="Times New Roman"/>
            </a:endParaRPr>
          </a:p>
        </p:txBody>
      </p:sp>
      <p:pic>
        <p:nvPicPr>
          <p:cNvPr id="196" name="Google Shape;196;p28"/>
          <p:cNvPicPr preferRelativeResize="0"/>
          <p:nvPr/>
        </p:nvPicPr>
        <p:blipFill>
          <a:blip r:embed="rId5">
            <a:alphaModFix/>
          </a:blip>
          <a:stretch>
            <a:fillRect/>
          </a:stretch>
        </p:blipFill>
        <p:spPr>
          <a:xfrm>
            <a:off x="2587426" y="3232938"/>
            <a:ext cx="9100775" cy="3091925"/>
          </a:xfrm>
          <a:prstGeom prst="rect">
            <a:avLst/>
          </a:prstGeom>
          <a:noFill/>
          <a:ln>
            <a:noFill/>
          </a:ln>
        </p:spPr>
      </p:pic>
      <p:pic>
        <p:nvPicPr>
          <p:cNvPr id="2" name="16a">
            <a:hlinkClick r:id="" action="ppaction://media"/>
            <a:extLst>
              <a:ext uri="{FF2B5EF4-FFF2-40B4-BE49-F238E27FC236}">
                <a16:creationId xmlns:a16="http://schemas.microsoft.com/office/drawing/2014/main" id="{63AF3C36-1C54-4A84-BB57-9F86E7CCE7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29"/>
          <p:cNvSpPr txBox="1"/>
          <p:nvPr/>
        </p:nvSpPr>
        <p:spPr>
          <a:xfrm>
            <a:off x="149975" y="106025"/>
            <a:ext cx="7050600" cy="3134700"/>
          </a:xfrm>
          <a:prstGeom prst="rect">
            <a:avLst/>
          </a:prstGeom>
          <a:noFill/>
          <a:ln>
            <a:noFill/>
          </a:ln>
        </p:spPr>
        <p:txBody>
          <a:bodyPr spcFirstLastPara="1" wrap="square" lIns="91425" tIns="91425" rIns="91425" bIns="91425" anchor="t" anchorCtr="0">
            <a:noAutofit/>
          </a:bodyPr>
          <a:lstStyle/>
          <a:p>
            <a:pPr marL="457200" lvl="0" indent="-342900" algn="l" rtl="0">
              <a:lnSpc>
                <a:spcPct val="90000"/>
              </a:lnSpc>
              <a:spcBef>
                <a:spcPts val="120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The system is like a moving “football” filtering from training through holdout datasets</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Two sets of up to 21 factor </a:t>
            </a:r>
            <a:r>
              <a:rPr lang="en-US" sz="1800" i="1" dirty="0">
                <a:solidFill>
                  <a:schemeClr val="dk1"/>
                </a:solidFill>
                <a:latin typeface="Times New Roman"/>
                <a:ea typeface="Times New Roman"/>
                <a:cs typeface="Times New Roman"/>
                <a:sym typeface="Times New Roman"/>
              </a:rPr>
              <a:t>pairs </a:t>
            </a:r>
            <a:r>
              <a:rPr lang="en-US" sz="1800" dirty="0">
                <a:solidFill>
                  <a:schemeClr val="dk1"/>
                </a:solidFill>
                <a:latin typeface="Times New Roman"/>
                <a:ea typeface="Times New Roman"/>
                <a:cs typeface="Times New Roman"/>
                <a:sym typeface="Times New Roman"/>
              </a:rPr>
              <a:t>(see next slide) are generated</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Different numbers are assigned to different elements so that a factor is not paired with itself.</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This method minimizes the complexity by reducing the subset problem to 2 pairs at a time and then assigning a cutoff threshold afterwards.</a:t>
            </a:r>
            <a:endParaRPr sz="18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Number of successes are divided by 2 because each factor is paired twice.</a:t>
            </a:r>
            <a:endParaRPr sz="1800" dirty="0">
              <a:solidFill>
                <a:schemeClr val="dk1"/>
              </a:solidFill>
              <a:latin typeface="Times New Roman"/>
              <a:ea typeface="Times New Roman"/>
              <a:cs typeface="Times New Roman"/>
              <a:sym typeface="Times New Roman"/>
            </a:endParaRPr>
          </a:p>
          <a:p>
            <a:pPr marL="0" lvl="0" indent="0" algn="l" rtl="0">
              <a:lnSpc>
                <a:spcPct val="107916"/>
              </a:lnSpc>
              <a:spcBef>
                <a:spcPts val="0"/>
              </a:spcBef>
              <a:spcAft>
                <a:spcPts val="0"/>
              </a:spcAft>
              <a:buClr>
                <a:schemeClr val="dk1"/>
              </a:buClr>
              <a:buSzPts val="1100"/>
              <a:buFont typeface="Arial"/>
              <a:buNone/>
            </a:pPr>
            <a:endParaRPr dirty="0">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dirty="0">
              <a:latin typeface="Corbel"/>
              <a:ea typeface="Corbel"/>
              <a:cs typeface="Corbel"/>
              <a:sym typeface="Corbel"/>
            </a:endParaRPr>
          </a:p>
        </p:txBody>
      </p:sp>
      <p:pic>
        <p:nvPicPr>
          <p:cNvPr id="4" name="Picture 3">
            <a:extLst>
              <a:ext uri="{FF2B5EF4-FFF2-40B4-BE49-F238E27FC236}">
                <a16:creationId xmlns:a16="http://schemas.microsoft.com/office/drawing/2014/main" id="{2119E2FB-5CEC-44AA-9520-6B497172CF45}"/>
              </a:ext>
            </a:extLst>
          </p:cNvPr>
          <p:cNvPicPr>
            <a:picLocks noChangeAspect="1"/>
          </p:cNvPicPr>
          <p:nvPr/>
        </p:nvPicPr>
        <p:blipFill>
          <a:blip r:embed="rId5"/>
          <a:stretch>
            <a:fillRect/>
          </a:stretch>
        </p:blipFill>
        <p:spPr>
          <a:xfrm>
            <a:off x="6445288" y="2739599"/>
            <a:ext cx="4810125" cy="3876675"/>
          </a:xfrm>
          <a:prstGeom prst="rect">
            <a:avLst/>
          </a:prstGeom>
        </p:spPr>
      </p:pic>
      <p:pic>
        <p:nvPicPr>
          <p:cNvPr id="2" name="17a">
            <a:hlinkClick r:id="" action="ppaction://media"/>
            <a:extLst>
              <a:ext uri="{FF2B5EF4-FFF2-40B4-BE49-F238E27FC236}">
                <a16:creationId xmlns:a16="http://schemas.microsoft.com/office/drawing/2014/main" id="{5D36DDF5-6BBF-44AA-8914-DCC0E252E4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Model Assumptions of Binary Logistic Regression</a:t>
            </a:r>
            <a:endParaRPr/>
          </a:p>
        </p:txBody>
      </p:sp>
      <p:sp>
        <p:nvSpPr>
          <p:cNvPr id="208" name="Google Shape;208;p30"/>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200"/>
              </a:spcBef>
              <a:spcAft>
                <a:spcPts val="0"/>
              </a:spcAft>
              <a:buNone/>
            </a:pPr>
            <a:r>
              <a:rPr lang="en-US" sz="1300" dirty="0">
                <a:solidFill>
                  <a:srgbClr val="2F5496"/>
                </a:solidFill>
                <a:latin typeface="Calibri"/>
                <a:ea typeface="Calibri"/>
                <a:cs typeface="Calibri"/>
                <a:sym typeface="Calibri"/>
              </a:rPr>
              <a:t>Model Assumptions</a:t>
            </a:r>
            <a:endParaRPr sz="1300" dirty="0">
              <a:solidFill>
                <a:srgbClr val="2F5496"/>
              </a:solidFill>
              <a:latin typeface="Calibri"/>
              <a:ea typeface="Calibri"/>
              <a:cs typeface="Calibri"/>
              <a:sym typeface="Calibri"/>
            </a:endParaRPr>
          </a:p>
          <a:p>
            <a:pPr marL="0" lvl="0" indent="0" algn="l" rtl="0">
              <a:lnSpc>
                <a:spcPct val="107916"/>
              </a:lnSpc>
              <a:spcBef>
                <a:spcPts val="0"/>
              </a:spcBef>
              <a:spcAft>
                <a:spcPts val="0"/>
              </a:spcAft>
              <a:buNone/>
            </a:pPr>
            <a:r>
              <a:rPr lang="en-US" sz="1100" b="1" u="sng" dirty="0">
                <a:solidFill>
                  <a:schemeClr val="hlink"/>
                </a:solidFill>
                <a:highlight>
                  <a:srgbClr val="FFFFFF"/>
                </a:highlight>
                <a:latin typeface="Times New Roman"/>
                <a:ea typeface="Times New Roman"/>
                <a:cs typeface="Times New Roman"/>
                <a:sym typeface="Times New Roman"/>
                <a:hlinkClick r:id="rId5"/>
              </a:rPr>
              <a:t>www.statisticssolutions.com/assumptions-of-logistic-regression/</a:t>
            </a:r>
            <a:endParaRPr sz="1100" b="1" dirty="0">
              <a:solidFill>
                <a:srgbClr val="333333"/>
              </a:solidFill>
              <a:highlight>
                <a:srgbClr val="FFFFFF"/>
              </a:highlight>
              <a:latin typeface="Times New Roman"/>
              <a:ea typeface="Times New Roman"/>
              <a:cs typeface="Times New Roman"/>
              <a:sym typeface="Times New Roman"/>
            </a:endParaRPr>
          </a:p>
          <a:p>
            <a:pPr marL="457200" lvl="0" indent="0" algn="l" rtl="0">
              <a:lnSpc>
                <a:spcPct val="107916"/>
              </a:lnSpc>
              <a:spcBef>
                <a:spcPts val="800"/>
              </a:spcBef>
              <a:spcAft>
                <a:spcPts val="0"/>
              </a:spcAft>
              <a:buClr>
                <a:schemeClr val="dk1"/>
              </a:buClr>
              <a:buSzPts val="1100"/>
              <a:buFont typeface="Arial"/>
              <a:buNone/>
            </a:pPr>
            <a:r>
              <a:rPr lang="en-US" sz="1100" dirty="0">
                <a:solidFill>
                  <a:schemeClr val="dk1"/>
                </a:solidFill>
                <a:latin typeface="Calibri"/>
                <a:ea typeface="Calibri"/>
                <a:cs typeface="Calibri"/>
                <a:sym typeface="Calibri"/>
              </a:rPr>
              <a:t>First, binary logistic regression requires the dependent variable to be binary and ordinal logistic regression requires the dependent variable to be </a:t>
            </a:r>
            <a:r>
              <a:rPr lang="en-US" sz="1100" b="1" dirty="0">
                <a:solidFill>
                  <a:schemeClr val="dk1"/>
                </a:solidFill>
                <a:latin typeface="Calibri"/>
                <a:ea typeface="Calibri"/>
                <a:cs typeface="Calibri"/>
                <a:sym typeface="Calibri"/>
              </a:rPr>
              <a:t>ordinal</a:t>
            </a:r>
            <a:r>
              <a:rPr lang="en-US"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457200" lvl="0" indent="0" algn="l" rtl="0">
              <a:lnSpc>
                <a:spcPct val="107916"/>
              </a:lnSpc>
              <a:spcBef>
                <a:spcPts val="800"/>
              </a:spcBef>
              <a:spcAft>
                <a:spcPts val="0"/>
              </a:spcAft>
              <a:buClr>
                <a:schemeClr val="dk1"/>
              </a:buClr>
              <a:buSzPts val="1100"/>
              <a:buFont typeface="Arial"/>
              <a:buNone/>
            </a:pPr>
            <a:r>
              <a:rPr lang="en-US" sz="1100" dirty="0">
                <a:solidFill>
                  <a:schemeClr val="dk1"/>
                </a:solidFill>
                <a:latin typeface="Calibri"/>
                <a:ea typeface="Calibri"/>
                <a:cs typeface="Calibri"/>
                <a:sym typeface="Calibri"/>
              </a:rPr>
              <a:t>Second, logistic regression requires the observations to be </a:t>
            </a:r>
            <a:r>
              <a:rPr lang="en-US" sz="1100" b="1" dirty="0">
                <a:solidFill>
                  <a:schemeClr val="dk1"/>
                </a:solidFill>
                <a:latin typeface="Calibri"/>
                <a:ea typeface="Calibri"/>
                <a:cs typeface="Calibri"/>
                <a:sym typeface="Calibri"/>
              </a:rPr>
              <a:t>independent of each other</a:t>
            </a:r>
            <a:r>
              <a:rPr lang="en-US" sz="1100" dirty="0">
                <a:solidFill>
                  <a:schemeClr val="dk1"/>
                </a:solidFill>
                <a:latin typeface="Calibri"/>
                <a:ea typeface="Calibri"/>
                <a:cs typeface="Calibri"/>
                <a:sym typeface="Calibri"/>
              </a:rPr>
              <a:t>.  In other words, the observations should not come from </a:t>
            </a:r>
            <a:r>
              <a:rPr lang="en-US" sz="1100" b="1" dirty="0">
                <a:solidFill>
                  <a:schemeClr val="dk1"/>
                </a:solidFill>
                <a:latin typeface="Calibri"/>
                <a:ea typeface="Calibri"/>
                <a:cs typeface="Calibri"/>
                <a:sym typeface="Calibri"/>
              </a:rPr>
              <a:t>repeated measurements or matched data</a:t>
            </a:r>
            <a:r>
              <a:rPr lang="en-US"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457200" lvl="0" indent="0" algn="l" rtl="0">
              <a:lnSpc>
                <a:spcPct val="107916"/>
              </a:lnSpc>
              <a:spcBef>
                <a:spcPts val="800"/>
              </a:spcBef>
              <a:spcAft>
                <a:spcPts val="0"/>
              </a:spcAft>
              <a:buClr>
                <a:schemeClr val="dk1"/>
              </a:buClr>
              <a:buSzPts val="1100"/>
              <a:buFont typeface="Arial"/>
              <a:buNone/>
            </a:pPr>
            <a:r>
              <a:rPr lang="en-US" sz="1100" dirty="0">
                <a:solidFill>
                  <a:schemeClr val="dk1"/>
                </a:solidFill>
                <a:latin typeface="Calibri"/>
                <a:ea typeface="Calibri"/>
                <a:cs typeface="Calibri"/>
                <a:sym typeface="Calibri"/>
              </a:rPr>
              <a:t>Third, logistic regression requires there to be little or no multicollinearity among the independent variables.  This means that the </a:t>
            </a:r>
            <a:r>
              <a:rPr lang="en-US" sz="1100" b="1" dirty="0">
                <a:solidFill>
                  <a:schemeClr val="dk1"/>
                </a:solidFill>
                <a:latin typeface="Calibri"/>
                <a:ea typeface="Calibri"/>
                <a:cs typeface="Calibri"/>
                <a:sym typeface="Calibri"/>
              </a:rPr>
              <a:t>independent variables should not be too highly correlated with each other</a:t>
            </a:r>
            <a:r>
              <a:rPr lang="en-US"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457200" lvl="0" indent="0" algn="l" rtl="0">
              <a:lnSpc>
                <a:spcPct val="107916"/>
              </a:lnSpc>
              <a:spcBef>
                <a:spcPts val="800"/>
              </a:spcBef>
              <a:spcAft>
                <a:spcPts val="0"/>
              </a:spcAft>
              <a:buClr>
                <a:schemeClr val="dk1"/>
              </a:buClr>
              <a:buSzPts val="1100"/>
              <a:buFont typeface="Arial"/>
              <a:buNone/>
            </a:pPr>
            <a:r>
              <a:rPr lang="en-US" sz="1100" dirty="0">
                <a:solidFill>
                  <a:schemeClr val="dk1"/>
                </a:solidFill>
                <a:latin typeface="Calibri"/>
                <a:ea typeface="Calibri"/>
                <a:cs typeface="Calibri"/>
                <a:sym typeface="Calibri"/>
              </a:rPr>
              <a:t>Fourth, logistic regression assumes linearity of independent variables and log odds.  although this analysis does not require the dependent and independent variables to be related linearly, it </a:t>
            </a:r>
            <a:r>
              <a:rPr lang="en-US" sz="1100" b="1" dirty="0">
                <a:solidFill>
                  <a:schemeClr val="dk1"/>
                </a:solidFill>
                <a:latin typeface="Calibri"/>
                <a:ea typeface="Calibri"/>
                <a:cs typeface="Calibri"/>
                <a:sym typeface="Calibri"/>
              </a:rPr>
              <a:t>requires that the independent variables are linearly related to the log odds</a:t>
            </a:r>
            <a:r>
              <a:rPr lang="en-US" sz="1100" dirty="0">
                <a:solidFill>
                  <a:schemeClr val="dk1"/>
                </a:solidFill>
                <a:latin typeface="Calibri"/>
                <a:ea typeface="Calibri"/>
                <a:cs typeface="Calibri"/>
                <a:sym typeface="Calibri"/>
              </a:rPr>
              <a:t>.</a:t>
            </a:r>
            <a:endParaRPr sz="12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200" dirty="0"/>
          </a:p>
        </p:txBody>
      </p:sp>
      <p:pic>
        <p:nvPicPr>
          <p:cNvPr id="3" name="18a">
            <a:hlinkClick r:id="" action="ppaction://media"/>
            <a:extLst>
              <a:ext uri="{FF2B5EF4-FFF2-40B4-BE49-F238E27FC236}">
                <a16:creationId xmlns:a16="http://schemas.microsoft.com/office/drawing/2014/main" id="{BA4C8536-00A4-4701-B8FB-9A4606FCAE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186100" y="3"/>
            <a:ext cx="10334700" cy="977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a:solidFill>
                  <a:srgbClr val="000000"/>
                </a:solidFill>
              </a:rPr>
              <a:t>Tabulated Results</a:t>
            </a:r>
            <a:endParaRPr b="1">
              <a:solidFill>
                <a:srgbClr val="000000"/>
              </a:solidFill>
            </a:endParaRPr>
          </a:p>
        </p:txBody>
      </p:sp>
      <p:pic>
        <p:nvPicPr>
          <p:cNvPr id="214" name="Google Shape;214;p31"/>
          <p:cNvPicPr preferRelativeResize="0"/>
          <p:nvPr/>
        </p:nvPicPr>
        <p:blipFill rotWithShape="1">
          <a:blip r:embed="rId5">
            <a:alphaModFix/>
          </a:blip>
          <a:srcRect t="16240" r="1719"/>
          <a:stretch/>
        </p:blipFill>
        <p:spPr>
          <a:xfrm>
            <a:off x="55250" y="1168774"/>
            <a:ext cx="12136750" cy="5420325"/>
          </a:xfrm>
          <a:prstGeom prst="rect">
            <a:avLst/>
          </a:prstGeom>
          <a:noFill/>
          <a:ln>
            <a:noFill/>
          </a:ln>
          <a:effectLst>
            <a:outerShdw blurRad="57150" dist="19050" dir="5400000" algn="bl" rotWithShape="0">
              <a:srgbClr val="000000">
                <a:alpha val="50000"/>
              </a:srgbClr>
            </a:outerShdw>
          </a:effectLst>
        </p:spPr>
      </p:pic>
      <p:sp>
        <p:nvSpPr>
          <p:cNvPr id="215" name="Google Shape;215;p31"/>
          <p:cNvSpPr txBox="1"/>
          <p:nvPr/>
        </p:nvSpPr>
        <p:spPr>
          <a:xfrm>
            <a:off x="353275" y="2555600"/>
            <a:ext cx="5360100" cy="1444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3000">
                <a:solidFill>
                  <a:schemeClr val="dk1"/>
                </a:solidFill>
                <a:latin typeface="Calibri"/>
                <a:ea typeface="Calibri"/>
                <a:cs typeface="Calibri"/>
                <a:sym typeface="Calibri"/>
              </a:rPr>
              <a:t>10 holdout x 3 resample loops makes for 30 number of runs </a:t>
            </a:r>
            <a:endParaRPr sz="3000">
              <a:latin typeface="Corbel"/>
              <a:ea typeface="Corbel"/>
              <a:cs typeface="Corbel"/>
              <a:sym typeface="Corbel"/>
            </a:endParaRPr>
          </a:p>
        </p:txBody>
      </p:sp>
      <p:pic>
        <p:nvPicPr>
          <p:cNvPr id="216" name="Google Shape;216;p31"/>
          <p:cNvPicPr preferRelativeResize="0"/>
          <p:nvPr/>
        </p:nvPicPr>
        <p:blipFill>
          <a:blip r:embed="rId6">
            <a:alphaModFix/>
          </a:blip>
          <a:stretch>
            <a:fillRect/>
          </a:stretch>
        </p:blipFill>
        <p:spPr>
          <a:xfrm>
            <a:off x="6085650" y="3308513"/>
            <a:ext cx="2518482" cy="2553100"/>
          </a:xfrm>
          <a:prstGeom prst="rect">
            <a:avLst/>
          </a:prstGeom>
          <a:noFill/>
          <a:ln>
            <a:noFill/>
          </a:ln>
          <a:effectLst>
            <a:outerShdw blurRad="57150" dist="19050" dir="5400000" algn="bl" rotWithShape="0">
              <a:srgbClr val="000000">
                <a:alpha val="50000"/>
              </a:srgbClr>
            </a:outerShdw>
          </a:effectLst>
        </p:spPr>
      </p:pic>
      <p:pic>
        <p:nvPicPr>
          <p:cNvPr id="2" name="19a">
            <a:hlinkClick r:id="" action="ppaction://media"/>
            <a:extLst>
              <a:ext uri="{FF2B5EF4-FFF2-40B4-BE49-F238E27FC236}">
                <a16:creationId xmlns:a16="http://schemas.microsoft.com/office/drawing/2014/main" id="{545C153F-A825-443A-8722-35985F161F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Preliminary Division</a:t>
            </a:r>
            <a:endParaRPr/>
          </a:p>
        </p:txBody>
      </p:sp>
      <p:sp>
        <p:nvSpPr>
          <p:cNvPr id="98" name="Google Shape;98;p14"/>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The factors were already divided into the following categories</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800"/>
              </a:spcBef>
              <a:spcAft>
                <a:spcPts val="0"/>
              </a:spcAft>
              <a:buNone/>
            </a:pPr>
            <a:r>
              <a:rPr lang="en-US" sz="1800">
                <a:solidFill>
                  <a:schemeClr val="dk1"/>
                </a:solidFill>
                <a:latin typeface="Times New Roman"/>
                <a:ea typeface="Times New Roman"/>
                <a:cs typeface="Times New Roman"/>
                <a:sym typeface="Times New Roman"/>
              </a:rPr>
              <a:t>A. Drugs</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B. Education.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C. Work and Leisure.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D. Gender/Sex  Roles and Family.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E. Population Concerns.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F. Conservation, Materialism, Equity, etc.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G. Religion.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I. Social Change.</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J. Social Problems.</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L. Military.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M. Interpersonal Relationships.</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O. Concern for Others.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P. Happiness.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Q. Other Personality Variables.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R. Background and School.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S. Deviant Behavior and Victimization. </a:t>
            </a:r>
            <a:endParaRPr sz="18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T. Health habits and symptoms.</a:t>
            </a:r>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saveCSVs.R</a:t>
            </a:r>
            <a:endParaRPr/>
          </a:p>
          <a:p>
            <a:pPr marL="0" lvl="0" indent="0" algn="l" rtl="0">
              <a:spcBef>
                <a:spcPts val="0"/>
              </a:spcBef>
              <a:spcAft>
                <a:spcPts val="0"/>
              </a:spcAft>
              <a:buNone/>
            </a:pPr>
            <a:r>
              <a:rPr lang="en-US"/>
              <a:t>Model Comparisons</a:t>
            </a:r>
            <a:endParaRPr/>
          </a:p>
        </p:txBody>
      </p:sp>
      <p:sp>
        <p:nvSpPr>
          <p:cNvPr id="222" name="Google Shape;222;p32"/>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spcBef>
                <a:spcPts val="1200"/>
              </a:spcBef>
              <a:spcAft>
                <a:spcPts val="0"/>
              </a:spcAft>
              <a:buNone/>
            </a:pPr>
            <a:r>
              <a:rPr lang="en-US" dirty="0"/>
              <a:t>Sorted Frequency of Tabulated Terms</a:t>
            </a:r>
            <a:endParaRPr dirty="0"/>
          </a:p>
          <a:p>
            <a:pPr marL="0" lvl="0" indent="0" algn="l" rtl="0">
              <a:spcBef>
                <a:spcPts val="1200"/>
              </a:spcBef>
              <a:spcAft>
                <a:spcPts val="0"/>
              </a:spcAft>
              <a:buNone/>
            </a:pPr>
            <a:r>
              <a:rPr lang="en-US" dirty="0"/>
              <a:t>	Cutoff threshold</a:t>
            </a:r>
            <a:endParaRPr dirty="0"/>
          </a:p>
          <a:p>
            <a:pPr marL="0" lvl="0" indent="0" algn="l" rtl="0">
              <a:spcBef>
                <a:spcPts val="1200"/>
              </a:spcBef>
              <a:spcAft>
                <a:spcPts val="0"/>
              </a:spcAft>
              <a:buNone/>
            </a:pPr>
            <a:r>
              <a:rPr lang="en-US" dirty="0"/>
              <a:t>ROC Plots</a:t>
            </a:r>
            <a:endParaRPr dirty="0"/>
          </a:p>
          <a:p>
            <a:pPr marL="0" lvl="0" indent="0" algn="l" rtl="0">
              <a:spcBef>
                <a:spcPts val="1200"/>
              </a:spcBef>
              <a:spcAft>
                <a:spcPts val="0"/>
              </a:spcAft>
              <a:buNone/>
            </a:pPr>
            <a:r>
              <a:rPr lang="en-US" dirty="0"/>
              <a:t>Classification Matrix</a:t>
            </a:r>
            <a:endParaRPr dirty="0"/>
          </a:p>
          <a:p>
            <a:pPr marL="0" lvl="0" indent="0" algn="l" rtl="0">
              <a:spcBef>
                <a:spcPts val="1200"/>
              </a:spcBef>
              <a:spcAft>
                <a:spcPts val="0"/>
              </a:spcAft>
              <a:buNone/>
            </a:pPr>
            <a:r>
              <a:rPr lang="en-US" dirty="0"/>
              <a:t>Regression Equations</a:t>
            </a:r>
            <a:endParaRPr dirty="0"/>
          </a:p>
          <a:p>
            <a:pPr marL="0" lvl="0" indent="0" algn="l" rtl="0">
              <a:spcBef>
                <a:spcPts val="1200"/>
              </a:spcBef>
              <a:spcAft>
                <a:spcPts val="0"/>
              </a:spcAft>
              <a:buNone/>
            </a:pPr>
            <a:r>
              <a:rPr lang="en-US" dirty="0"/>
              <a:t>Subset Filtering via Monte Carlo class balancing</a:t>
            </a:r>
          </a:p>
          <a:p>
            <a:pPr marL="0" lvl="0" indent="0" algn="l" rtl="0">
              <a:spcBef>
                <a:spcPts val="1200"/>
              </a:spcBef>
              <a:spcAft>
                <a:spcPts val="0"/>
              </a:spcAft>
              <a:buNone/>
            </a:pPr>
            <a:r>
              <a:rPr lang="en-US" dirty="0"/>
              <a:t>Correlation Matrix</a:t>
            </a:r>
            <a:endParaRPr dirty="0"/>
          </a:p>
          <a:p>
            <a:pPr marL="0" lvl="0" indent="0" algn="l" rtl="0">
              <a:spcBef>
                <a:spcPts val="1200"/>
              </a:spcBef>
              <a:spcAft>
                <a:spcPts val="0"/>
              </a:spcAft>
              <a:buNone/>
            </a:pPr>
            <a:endParaRPr dirty="0"/>
          </a:p>
        </p:txBody>
      </p:sp>
      <p:pic>
        <p:nvPicPr>
          <p:cNvPr id="3" name="20">
            <a:hlinkClick r:id="" action="ppaction://media"/>
            <a:extLst>
              <a:ext uri="{FF2B5EF4-FFF2-40B4-BE49-F238E27FC236}">
                <a16:creationId xmlns:a16="http://schemas.microsoft.com/office/drawing/2014/main" id="{F3FB4669-BAAA-4A4F-BB30-D5EE4E8E99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4"/>
          <p:cNvPicPr preferRelativeResize="0"/>
          <p:nvPr/>
        </p:nvPicPr>
        <p:blipFill>
          <a:blip r:embed="rId5">
            <a:alphaModFix/>
          </a:blip>
          <a:stretch>
            <a:fillRect/>
          </a:stretch>
        </p:blipFill>
        <p:spPr>
          <a:xfrm>
            <a:off x="100725" y="1353500"/>
            <a:ext cx="11887201" cy="4575538"/>
          </a:xfrm>
          <a:prstGeom prst="rect">
            <a:avLst/>
          </a:prstGeom>
          <a:noFill/>
          <a:ln>
            <a:noFill/>
          </a:ln>
        </p:spPr>
      </p:pic>
      <p:pic>
        <p:nvPicPr>
          <p:cNvPr id="2" name="21a">
            <a:hlinkClick r:id="" action="ppaction://media"/>
            <a:extLst>
              <a:ext uri="{FF2B5EF4-FFF2-40B4-BE49-F238E27FC236}">
                <a16:creationId xmlns:a16="http://schemas.microsoft.com/office/drawing/2014/main" id="{26318F82-7FEF-437C-B159-751541DD26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5100" y="1123825"/>
            <a:ext cx="24288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V7221</a:t>
            </a:r>
            <a:endParaRPr>
              <a:solidFill>
                <a:schemeClr val="lt1"/>
              </a:solidFill>
            </a:endParaRPr>
          </a:p>
          <a:p>
            <a:pPr marL="0" lvl="0" indent="0" algn="l" rtl="0">
              <a:spcBef>
                <a:spcPts val="0"/>
              </a:spcBef>
              <a:spcAft>
                <a:spcPts val="0"/>
              </a:spcAft>
              <a:buClr>
                <a:schemeClr val="dk1"/>
              </a:buClr>
              <a:buSzPts val="1100"/>
              <a:buFont typeface="Arial"/>
              <a:buNone/>
            </a:pPr>
            <a:r>
              <a:rPr lang="en-US">
                <a:solidFill>
                  <a:schemeClr val="lt1"/>
                </a:solidFill>
              </a:rPr>
              <a:t>Psychadelic</a:t>
            </a:r>
            <a:endParaRPr>
              <a:solidFill>
                <a:schemeClr val="lt1"/>
              </a:solidFill>
            </a:endParaRPr>
          </a:p>
          <a:p>
            <a:pPr marL="0" lvl="0" indent="0" algn="l" rtl="0">
              <a:spcBef>
                <a:spcPts val="0"/>
              </a:spcBef>
              <a:spcAft>
                <a:spcPts val="0"/>
              </a:spcAft>
              <a:buNone/>
            </a:pPr>
            <a:endParaRPr>
              <a:solidFill>
                <a:srgbClr val="000000"/>
              </a:solidFill>
            </a:endParaRPr>
          </a:p>
        </p:txBody>
      </p:sp>
      <p:pic>
        <p:nvPicPr>
          <p:cNvPr id="228" name="Google Shape;228;p33"/>
          <p:cNvPicPr preferRelativeResize="0"/>
          <p:nvPr/>
        </p:nvPicPr>
        <p:blipFill>
          <a:blip r:embed="rId5">
            <a:alphaModFix/>
          </a:blip>
          <a:stretch>
            <a:fillRect/>
          </a:stretch>
        </p:blipFill>
        <p:spPr>
          <a:xfrm>
            <a:off x="3505325" y="1318275"/>
            <a:ext cx="8086600" cy="4720574"/>
          </a:xfrm>
          <a:prstGeom prst="rect">
            <a:avLst/>
          </a:prstGeom>
          <a:noFill/>
          <a:ln>
            <a:noFill/>
          </a:ln>
        </p:spPr>
      </p:pic>
      <p:sp>
        <p:nvSpPr>
          <p:cNvPr id="229" name="Google Shape;229;p33"/>
          <p:cNvSpPr txBox="1"/>
          <p:nvPr/>
        </p:nvSpPr>
        <p:spPr>
          <a:xfrm>
            <a:off x="1520075" y="443600"/>
            <a:ext cx="4212300" cy="21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rbel"/>
              <a:ea typeface="Corbel"/>
              <a:cs typeface="Corbel"/>
              <a:sym typeface="Corbel"/>
            </a:endParaRPr>
          </a:p>
        </p:txBody>
      </p:sp>
      <p:pic>
        <p:nvPicPr>
          <p:cNvPr id="2" name="22a">
            <a:hlinkClick r:id="" action="ppaction://media"/>
            <a:extLst>
              <a:ext uri="{FF2B5EF4-FFF2-40B4-BE49-F238E27FC236}">
                <a16:creationId xmlns:a16="http://schemas.microsoft.com/office/drawing/2014/main" id="{1784F355-AE4F-4713-83E5-BA51064DEE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5"/>
          <p:cNvPicPr preferRelativeResize="0"/>
          <p:nvPr/>
        </p:nvPicPr>
        <p:blipFill>
          <a:blip r:embed="rId5">
            <a:alphaModFix/>
          </a:blip>
          <a:stretch>
            <a:fillRect/>
          </a:stretch>
        </p:blipFill>
        <p:spPr>
          <a:xfrm>
            <a:off x="0" y="1051125"/>
            <a:ext cx="11887199" cy="5034658"/>
          </a:xfrm>
          <a:prstGeom prst="rect">
            <a:avLst/>
          </a:prstGeom>
          <a:noFill/>
          <a:ln>
            <a:noFill/>
          </a:ln>
        </p:spPr>
      </p:pic>
      <p:sp>
        <p:nvSpPr>
          <p:cNvPr id="240" name="Google Shape;240;p35"/>
          <p:cNvSpPr txBox="1"/>
          <p:nvPr/>
        </p:nvSpPr>
        <p:spPr>
          <a:xfrm>
            <a:off x="5088725" y="157000"/>
            <a:ext cx="5601000" cy="9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rbel"/>
              <a:ea typeface="Corbel"/>
              <a:cs typeface="Corbel"/>
              <a:sym typeface="Corbel"/>
            </a:endParaRPr>
          </a:p>
        </p:txBody>
      </p:sp>
      <p:pic>
        <p:nvPicPr>
          <p:cNvPr id="2" name="23a">
            <a:hlinkClick r:id="" action="ppaction://media"/>
            <a:extLst>
              <a:ext uri="{FF2B5EF4-FFF2-40B4-BE49-F238E27FC236}">
                <a16:creationId xmlns:a16="http://schemas.microsoft.com/office/drawing/2014/main" id="{C4DAEAF8-F0AF-438D-8E4A-E830D0CE78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258425" y="514225"/>
            <a:ext cx="18564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V7221</a:t>
            </a:r>
            <a:endParaRPr/>
          </a:p>
          <a:p>
            <a:pPr marL="0" lvl="0" indent="0" algn="l" rtl="0">
              <a:spcBef>
                <a:spcPts val="0"/>
              </a:spcBef>
              <a:spcAft>
                <a:spcPts val="0"/>
              </a:spcAft>
              <a:buNone/>
            </a:pPr>
            <a:r>
              <a:rPr lang="en-US"/>
              <a:t>GPA</a:t>
            </a:r>
            <a:endParaRPr/>
          </a:p>
        </p:txBody>
      </p:sp>
      <p:pic>
        <p:nvPicPr>
          <p:cNvPr id="246" name="Google Shape;246;p36"/>
          <p:cNvPicPr preferRelativeResize="0"/>
          <p:nvPr/>
        </p:nvPicPr>
        <p:blipFill>
          <a:blip r:embed="rId3">
            <a:alphaModFix/>
          </a:blip>
          <a:stretch>
            <a:fillRect/>
          </a:stretch>
        </p:blipFill>
        <p:spPr>
          <a:xfrm>
            <a:off x="2590925" y="964350"/>
            <a:ext cx="9191899" cy="492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7"/>
          <p:cNvPicPr preferRelativeResize="0"/>
          <p:nvPr/>
        </p:nvPicPr>
        <p:blipFill>
          <a:blip r:embed="rId3">
            <a:alphaModFix/>
          </a:blip>
          <a:stretch>
            <a:fillRect/>
          </a:stretch>
        </p:blipFill>
        <p:spPr>
          <a:xfrm>
            <a:off x="-687700" y="152400"/>
            <a:ext cx="12727300" cy="5993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8"/>
          <p:cNvPicPr preferRelativeResize="0"/>
          <p:nvPr/>
        </p:nvPicPr>
        <p:blipFill>
          <a:blip r:embed="rId3">
            <a:alphaModFix/>
          </a:blip>
          <a:stretch>
            <a:fillRect/>
          </a:stretch>
        </p:blipFill>
        <p:spPr>
          <a:xfrm>
            <a:off x="1249300" y="1778975"/>
            <a:ext cx="10399448" cy="4296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9"/>
          <p:cNvPicPr preferRelativeResize="0"/>
          <p:nvPr/>
        </p:nvPicPr>
        <p:blipFill>
          <a:blip r:embed="rId3">
            <a:alphaModFix/>
          </a:blip>
          <a:stretch>
            <a:fillRect/>
          </a:stretch>
        </p:blipFill>
        <p:spPr>
          <a:xfrm>
            <a:off x="3105275" y="1036925"/>
            <a:ext cx="8502374" cy="4735100"/>
          </a:xfrm>
          <a:prstGeom prst="rect">
            <a:avLst/>
          </a:prstGeom>
          <a:noFill/>
          <a:ln>
            <a:noFill/>
          </a:ln>
        </p:spPr>
      </p:pic>
      <p:sp>
        <p:nvSpPr>
          <p:cNvPr id="262" name="Google Shape;262;p39"/>
          <p:cNvSpPr txBox="1"/>
          <p:nvPr/>
        </p:nvSpPr>
        <p:spPr>
          <a:xfrm>
            <a:off x="0" y="13525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600">
                <a:solidFill>
                  <a:schemeClr val="lt1"/>
                </a:solidFill>
                <a:latin typeface="Corbel"/>
                <a:ea typeface="Corbel"/>
                <a:cs typeface="Corbel"/>
                <a:sym typeface="Corbel"/>
              </a:rPr>
              <a:t>V8517</a:t>
            </a:r>
            <a:endParaRPr sz="3600">
              <a:solidFill>
                <a:schemeClr val="lt1"/>
              </a:solidFill>
              <a:latin typeface="Corbel"/>
              <a:ea typeface="Corbel"/>
              <a:cs typeface="Corbel"/>
              <a:sym typeface="Corbel"/>
            </a:endParaRPr>
          </a:p>
          <a:p>
            <a:pPr marL="0" lvl="0" indent="0" algn="l" rtl="0">
              <a:lnSpc>
                <a:spcPct val="90000"/>
              </a:lnSpc>
              <a:spcBef>
                <a:spcPts val="0"/>
              </a:spcBef>
              <a:spcAft>
                <a:spcPts val="0"/>
              </a:spcAft>
              <a:buNone/>
            </a:pPr>
            <a:r>
              <a:rPr lang="en-US" sz="3600">
                <a:solidFill>
                  <a:schemeClr val="lt1"/>
                </a:solidFill>
                <a:latin typeface="Corbel"/>
                <a:ea typeface="Corbel"/>
                <a:cs typeface="Corbel"/>
                <a:sym typeface="Corbel"/>
              </a:rPr>
              <a:t>Gang Violence</a:t>
            </a:r>
            <a:endParaRPr sz="3600">
              <a:solidFill>
                <a:schemeClr val="lt1"/>
              </a:solidFill>
              <a:latin typeface="Corbel"/>
              <a:ea typeface="Corbel"/>
              <a:cs typeface="Corbel"/>
              <a:sym typeface="Corbel"/>
            </a:endParaRPr>
          </a:p>
          <a:p>
            <a:pPr marL="0" lvl="0" indent="0" algn="l" rtl="0">
              <a:lnSpc>
                <a:spcPct val="90000"/>
              </a:lnSpc>
              <a:spcBef>
                <a:spcPts val="0"/>
              </a:spcBef>
              <a:spcAft>
                <a:spcPts val="0"/>
              </a:spcAft>
              <a:buNone/>
            </a:pPr>
            <a:endParaRPr sz="3600">
              <a:solidFill>
                <a:schemeClr val="lt1"/>
              </a:solidFill>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0"/>
          <p:cNvPicPr preferRelativeResize="0"/>
          <p:nvPr/>
        </p:nvPicPr>
        <p:blipFill>
          <a:blip r:embed="rId3">
            <a:alphaModFix/>
          </a:blip>
          <a:stretch>
            <a:fillRect/>
          </a:stretch>
        </p:blipFill>
        <p:spPr>
          <a:xfrm>
            <a:off x="235725" y="1509353"/>
            <a:ext cx="11209774" cy="4644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1"/>
          <p:cNvPicPr preferRelativeResize="0"/>
          <p:nvPr/>
        </p:nvPicPr>
        <p:blipFill>
          <a:blip r:embed="rId3">
            <a:alphaModFix/>
          </a:blip>
          <a:stretch>
            <a:fillRect/>
          </a:stretch>
        </p:blipFill>
        <p:spPr>
          <a:xfrm>
            <a:off x="3085675" y="1301426"/>
            <a:ext cx="9106325" cy="4361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104" name="Google Shape;104;p15"/>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The three questions which we intended to solve through this project are given below:</a:t>
            </a:r>
            <a:endParaRPr sz="1800">
              <a:solidFill>
                <a:schemeClr val="dk1"/>
              </a:solidFill>
              <a:latin typeface="Times New Roman"/>
              <a:ea typeface="Times New Roman"/>
              <a:cs typeface="Times New Roman"/>
              <a:sym typeface="Times New Roman"/>
            </a:endParaRPr>
          </a:p>
          <a:p>
            <a:pPr marL="457200" lvl="0" indent="-342900" algn="l" rtl="0">
              <a:lnSpc>
                <a:spcPct val="107916"/>
              </a:lnSpc>
              <a:spcBef>
                <a:spcPts val="8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What factors influences being included in above or equal to median value of GPA? (B+)</a:t>
            </a:r>
            <a:endParaRPr sz="180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What factors influence having a history of Gang Violence?</a:t>
            </a:r>
            <a:endParaRPr sz="180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What factors influence lifetime presence of psychedelic drug use?</a:t>
            </a:r>
            <a:endParaRPr sz="18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latin typeface="Times New Roman"/>
              <a:ea typeface="Times New Roman"/>
              <a:cs typeface="Times New Roman"/>
              <a:sym typeface="Times New Roman"/>
            </a:endParaRPr>
          </a:p>
        </p:txBody>
      </p:sp>
      <p:pic>
        <p:nvPicPr>
          <p:cNvPr id="2" name="3a">
            <a:hlinkClick r:id="" action="ppaction://media"/>
            <a:extLst>
              <a:ext uri="{FF2B5EF4-FFF2-40B4-BE49-F238E27FC236}">
                <a16:creationId xmlns:a16="http://schemas.microsoft.com/office/drawing/2014/main" id="{54D9CD42-F1CF-4ED7-B306-F3E1937069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CONCLUSION</a:t>
            </a:r>
            <a:endParaRPr/>
          </a:p>
        </p:txBody>
      </p:sp>
      <p:sp>
        <p:nvSpPr>
          <p:cNvPr id="278" name="Google Shape;278;p42"/>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0"/>
              </a:spcBef>
              <a:spcAft>
                <a:spcPts val="0"/>
              </a:spcAft>
              <a:buNone/>
            </a:pPr>
            <a:r>
              <a:rPr lang="en-US" sz="1800" dirty="0">
                <a:solidFill>
                  <a:schemeClr val="dk1"/>
                </a:solidFill>
                <a:latin typeface="Times New Roman"/>
                <a:ea typeface="Times New Roman"/>
                <a:cs typeface="Times New Roman"/>
                <a:sym typeface="Times New Roman"/>
              </a:rPr>
              <a:t>V7118=exp(0.1551+0.9366*V8502-0.7405*V8512)/1+exp(0.1551+0.9366*V8502-0.7405*V8512)</a:t>
            </a:r>
            <a:endParaRPr sz="1800" dirty="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sz="1800" dirty="0">
                <a:solidFill>
                  <a:schemeClr val="dk1"/>
                </a:solidFill>
                <a:latin typeface="Times New Roman"/>
                <a:ea typeface="Times New Roman"/>
                <a:cs typeface="Times New Roman"/>
                <a:sym typeface="Times New Roman"/>
              </a:rPr>
              <a:t>V7221=exp(-0.8971+0.6308*V7215+0.6977*V8526+0.5753*V7202-0.7231*V8509)/1+exp(-0.8971+0.6308*V7215+0.6977*V8526+0.5753*V7202-0.7231*V8509)</a:t>
            </a:r>
            <a:endParaRPr sz="1800" dirty="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sz="1800" dirty="0">
                <a:solidFill>
                  <a:schemeClr val="dk1"/>
                </a:solidFill>
                <a:latin typeface="Times New Roman"/>
                <a:ea typeface="Times New Roman"/>
                <a:cs typeface="Times New Roman"/>
                <a:sym typeface="Times New Roman"/>
              </a:rPr>
              <a:t>V8517=exp(0.2047+0.5651*V8502+0.4090*V8509-0.3567*V8527-0.3257*V8526)/1+exp(0.2047+0.5651*V8502+0.4090*V8509-0.3567*V8527-0.3257*V8526)</a:t>
            </a:r>
            <a:endParaRPr sz="1800" dirty="0">
              <a:solidFill>
                <a:schemeClr val="dk1"/>
              </a:solidFill>
              <a:latin typeface="Times New Roman"/>
              <a:ea typeface="Times New Roman"/>
              <a:cs typeface="Times New Roman"/>
              <a:sym typeface="Times New Roman"/>
            </a:endParaRPr>
          </a:p>
          <a:p>
            <a:pPr marL="0" lvl="0" indent="0" algn="l" rtl="0">
              <a:lnSpc>
                <a:spcPct val="107916"/>
              </a:lnSpc>
              <a:spcBef>
                <a:spcPts val="800"/>
              </a:spcBef>
              <a:spcAft>
                <a:spcPts val="0"/>
              </a:spcAft>
              <a:buNone/>
            </a:pPr>
            <a:r>
              <a:rPr lang="en-US" sz="1800" dirty="0">
                <a:solidFill>
                  <a:schemeClr val="dk1"/>
                </a:solidFill>
                <a:latin typeface="Times New Roman"/>
                <a:ea typeface="Times New Roman"/>
                <a:cs typeface="Times New Roman"/>
                <a:sym typeface="Times New Roman"/>
              </a:rPr>
              <a:t>These formulas derived from best </a:t>
            </a:r>
            <a:r>
              <a:rPr lang="en-US" sz="1800" dirty="0" err="1">
                <a:solidFill>
                  <a:schemeClr val="dk1"/>
                </a:solidFill>
                <a:latin typeface="Times New Roman"/>
                <a:ea typeface="Times New Roman"/>
                <a:cs typeface="Times New Roman"/>
                <a:sym typeface="Times New Roman"/>
              </a:rPr>
              <a:t>glm</a:t>
            </a:r>
            <a:r>
              <a:rPr lang="en-US" sz="1800" dirty="0">
                <a:solidFill>
                  <a:schemeClr val="dk1"/>
                </a:solidFill>
                <a:latin typeface="Times New Roman"/>
                <a:ea typeface="Times New Roman"/>
                <a:cs typeface="Times New Roman"/>
                <a:sym typeface="Times New Roman"/>
              </a:rPr>
              <a:t> gives the relationship between different factors.</a:t>
            </a:r>
            <a:endParaRPr sz="18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p>
        </p:txBody>
      </p:sp>
      <p:pic>
        <p:nvPicPr>
          <p:cNvPr id="3" name="30a">
            <a:hlinkClick r:id="" action="ppaction://media"/>
            <a:extLst>
              <a:ext uri="{FF2B5EF4-FFF2-40B4-BE49-F238E27FC236}">
                <a16:creationId xmlns:a16="http://schemas.microsoft.com/office/drawing/2014/main" id="{92607AF1-572C-442F-AC36-D549BEC7B7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25879" y="328399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278600" y="476130"/>
            <a:ext cx="2947500" cy="274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Inferences</a:t>
            </a:r>
            <a:endParaRPr/>
          </a:p>
        </p:txBody>
      </p:sp>
      <p:pic>
        <p:nvPicPr>
          <p:cNvPr id="284" name="Google Shape;284;p43" title="Chart"/>
          <p:cNvPicPr preferRelativeResize="0"/>
          <p:nvPr/>
        </p:nvPicPr>
        <p:blipFill>
          <a:blip r:embed="rId5">
            <a:alphaModFix/>
          </a:blip>
          <a:stretch>
            <a:fillRect/>
          </a:stretch>
        </p:blipFill>
        <p:spPr>
          <a:xfrm>
            <a:off x="7019000" y="3594850"/>
            <a:ext cx="3643051" cy="2308274"/>
          </a:xfrm>
          <a:prstGeom prst="rect">
            <a:avLst/>
          </a:prstGeom>
          <a:noFill/>
          <a:ln>
            <a:noFill/>
          </a:ln>
        </p:spPr>
      </p:pic>
      <p:sp>
        <p:nvSpPr>
          <p:cNvPr id="285" name="Google Shape;285;p43"/>
          <p:cNvSpPr txBox="1"/>
          <p:nvPr/>
        </p:nvSpPr>
        <p:spPr>
          <a:xfrm>
            <a:off x="8423700" y="2527975"/>
            <a:ext cx="1752600" cy="6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orbel"/>
                <a:ea typeface="Corbel"/>
                <a:cs typeface="Corbel"/>
                <a:sym typeface="Corbel"/>
              </a:rPr>
              <a:t>V8517 Gang Violence</a:t>
            </a:r>
            <a:endParaRPr>
              <a:latin typeface="Corbel"/>
              <a:ea typeface="Corbel"/>
              <a:cs typeface="Corbel"/>
              <a:sym typeface="Corbel"/>
            </a:endParaRPr>
          </a:p>
          <a:p>
            <a:pPr marL="0" lvl="0" indent="0" algn="l" rtl="0">
              <a:spcBef>
                <a:spcPts val="0"/>
              </a:spcBef>
              <a:spcAft>
                <a:spcPts val="0"/>
              </a:spcAft>
              <a:buNone/>
            </a:pPr>
            <a:r>
              <a:rPr lang="en-US">
                <a:latin typeface="Corbel"/>
                <a:ea typeface="Corbel"/>
                <a:cs typeface="Corbel"/>
                <a:sym typeface="Corbel"/>
              </a:rPr>
              <a:t>36.8% error Rate</a:t>
            </a:r>
            <a:endParaRPr>
              <a:latin typeface="Corbel"/>
              <a:ea typeface="Corbel"/>
              <a:cs typeface="Corbel"/>
              <a:sym typeface="Corbel"/>
            </a:endParaRPr>
          </a:p>
        </p:txBody>
      </p:sp>
      <p:pic>
        <p:nvPicPr>
          <p:cNvPr id="286" name="Google Shape;286;p43" title="Chart"/>
          <p:cNvPicPr preferRelativeResize="0"/>
          <p:nvPr/>
        </p:nvPicPr>
        <p:blipFill>
          <a:blip r:embed="rId6">
            <a:alphaModFix/>
          </a:blip>
          <a:stretch>
            <a:fillRect/>
          </a:stretch>
        </p:blipFill>
        <p:spPr>
          <a:xfrm>
            <a:off x="3795860" y="3337675"/>
            <a:ext cx="3163466" cy="2565450"/>
          </a:xfrm>
          <a:prstGeom prst="rect">
            <a:avLst/>
          </a:prstGeom>
          <a:noFill/>
          <a:ln>
            <a:noFill/>
          </a:ln>
        </p:spPr>
      </p:pic>
      <p:sp>
        <p:nvSpPr>
          <p:cNvPr id="287" name="Google Shape;287;p43"/>
          <p:cNvSpPr txBox="1"/>
          <p:nvPr/>
        </p:nvSpPr>
        <p:spPr>
          <a:xfrm>
            <a:off x="4689900" y="2470825"/>
            <a:ext cx="2434800" cy="6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orbel"/>
                <a:ea typeface="Corbel"/>
                <a:cs typeface="Corbel"/>
                <a:sym typeface="Corbel"/>
              </a:rPr>
              <a:t>V7221 GPA (B+) Inclusion</a:t>
            </a:r>
            <a:endParaRPr>
              <a:latin typeface="Corbel"/>
              <a:ea typeface="Corbel"/>
              <a:cs typeface="Corbel"/>
              <a:sym typeface="Corbel"/>
            </a:endParaRPr>
          </a:p>
          <a:p>
            <a:pPr marL="0" lvl="0" indent="0" algn="l" rtl="0">
              <a:spcBef>
                <a:spcPts val="0"/>
              </a:spcBef>
              <a:spcAft>
                <a:spcPts val="0"/>
              </a:spcAft>
              <a:buNone/>
            </a:pPr>
            <a:r>
              <a:rPr lang="en-US">
                <a:latin typeface="Corbel"/>
                <a:ea typeface="Corbel"/>
                <a:cs typeface="Corbel"/>
                <a:sym typeface="Corbel"/>
              </a:rPr>
              <a:t>38.6% error Rate</a:t>
            </a:r>
            <a:endParaRPr>
              <a:latin typeface="Corbel"/>
              <a:ea typeface="Corbel"/>
              <a:cs typeface="Corbel"/>
              <a:sym typeface="Corbel"/>
            </a:endParaRPr>
          </a:p>
        </p:txBody>
      </p:sp>
      <p:pic>
        <p:nvPicPr>
          <p:cNvPr id="288" name="Google Shape;288;p43"/>
          <p:cNvPicPr preferRelativeResize="0"/>
          <p:nvPr/>
        </p:nvPicPr>
        <p:blipFill>
          <a:blip r:embed="rId7">
            <a:alphaModFix/>
          </a:blip>
          <a:stretch>
            <a:fillRect/>
          </a:stretch>
        </p:blipFill>
        <p:spPr>
          <a:xfrm>
            <a:off x="278594" y="3451975"/>
            <a:ext cx="3457575" cy="2105025"/>
          </a:xfrm>
          <a:prstGeom prst="rect">
            <a:avLst/>
          </a:prstGeom>
          <a:noFill/>
          <a:ln>
            <a:noFill/>
          </a:ln>
        </p:spPr>
      </p:pic>
      <p:sp>
        <p:nvSpPr>
          <p:cNvPr id="289" name="Google Shape;289;p43"/>
          <p:cNvSpPr txBox="1"/>
          <p:nvPr/>
        </p:nvSpPr>
        <p:spPr>
          <a:xfrm>
            <a:off x="956100" y="2642275"/>
            <a:ext cx="2434800" cy="6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orbel"/>
                <a:ea typeface="Corbel"/>
                <a:cs typeface="Corbel"/>
                <a:sym typeface="Corbel"/>
              </a:rPr>
              <a:t>V7118 Psychedelic Drug Use</a:t>
            </a:r>
            <a:endParaRPr>
              <a:latin typeface="Corbel"/>
              <a:ea typeface="Corbel"/>
              <a:cs typeface="Corbel"/>
              <a:sym typeface="Corbel"/>
            </a:endParaRPr>
          </a:p>
          <a:p>
            <a:pPr marL="0" lvl="0" indent="0" algn="l" rtl="0">
              <a:spcBef>
                <a:spcPts val="0"/>
              </a:spcBef>
              <a:spcAft>
                <a:spcPts val="0"/>
              </a:spcAft>
              <a:buNone/>
            </a:pPr>
            <a:r>
              <a:rPr lang="en-US">
                <a:latin typeface="Corbel"/>
                <a:ea typeface="Corbel"/>
                <a:cs typeface="Corbel"/>
                <a:sym typeface="Corbel"/>
              </a:rPr>
              <a:t>38.03% error Rate</a:t>
            </a:r>
            <a:endParaRPr>
              <a:latin typeface="Corbel"/>
              <a:ea typeface="Corbel"/>
              <a:cs typeface="Corbel"/>
              <a:sym typeface="Corbel"/>
            </a:endParaRPr>
          </a:p>
        </p:txBody>
      </p:sp>
      <p:pic>
        <p:nvPicPr>
          <p:cNvPr id="4" name="31a">
            <a:hlinkClick r:id="" action="ppaction://media"/>
            <a:extLst>
              <a:ext uri="{FF2B5EF4-FFF2-40B4-BE49-F238E27FC236}">
                <a16:creationId xmlns:a16="http://schemas.microsoft.com/office/drawing/2014/main" id="{2F33C634-5127-4515-A260-5464B73BF7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532669" y="32900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1BA5D-95B3-4E8C-AECF-48E5DBB601DE}"/>
              </a:ext>
            </a:extLst>
          </p:cNvPr>
          <p:cNvPicPr/>
          <p:nvPr/>
        </p:nvPicPr>
        <p:blipFill>
          <a:blip r:embed="rId2">
            <a:extLst>
              <a:ext uri="{28A0092B-C50C-407E-A947-70E740481C1C}">
                <a14:useLocalDpi xmlns:a14="http://schemas.microsoft.com/office/drawing/2010/main" val="0"/>
              </a:ext>
            </a:extLst>
          </a:blip>
          <a:stretch>
            <a:fillRect/>
          </a:stretch>
        </p:blipFill>
        <p:spPr>
          <a:xfrm>
            <a:off x="2702560" y="873761"/>
            <a:ext cx="8620760" cy="5186362"/>
          </a:xfrm>
          <a:prstGeom prst="rect">
            <a:avLst/>
          </a:prstGeom>
        </p:spPr>
      </p:pic>
      <p:sp>
        <p:nvSpPr>
          <p:cNvPr id="5" name="TextBox 4">
            <a:extLst>
              <a:ext uri="{FF2B5EF4-FFF2-40B4-BE49-F238E27FC236}">
                <a16:creationId xmlns:a16="http://schemas.microsoft.com/office/drawing/2014/main" id="{291D0F74-1BAE-4CCD-A354-238832F15EDB}"/>
              </a:ext>
            </a:extLst>
          </p:cNvPr>
          <p:cNvSpPr txBox="1"/>
          <p:nvPr/>
        </p:nvSpPr>
        <p:spPr>
          <a:xfrm>
            <a:off x="71022" y="1455938"/>
            <a:ext cx="2631538" cy="3539430"/>
          </a:xfrm>
          <a:prstGeom prst="rect">
            <a:avLst/>
          </a:prstGeom>
          <a:noFill/>
        </p:spPr>
        <p:txBody>
          <a:bodyPr wrap="square" rtlCol="0">
            <a:spAutoFit/>
          </a:bodyPr>
          <a:lstStyle/>
          <a:p>
            <a:pPr marL="285750" indent="-285750">
              <a:buFont typeface="Arial" panose="020B0604020202020204" pitchFamily="34" charset="0"/>
              <a:buChar char="•"/>
            </a:pPr>
            <a:r>
              <a:rPr lang="en-US" dirty="0"/>
              <a:t>When we </a:t>
            </a:r>
            <a:r>
              <a:rPr lang="en-US" u="sng" dirty="0"/>
              <a:t>adjusted the population overfitted model’s </a:t>
            </a:r>
            <a:r>
              <a:rPr lang="en-US" u="sng" dirty="0" err="1"/>
              <a:t>plogis</a:t>
            </a:r>
            <a:r>
              <a:rPr lang="en-US" u="sng" dirty="0"/>
              <a:t> output </a:t>
            </a:r>
            <a:r>
              <a:rPr lang="en-US" dirty="0"/>
              <a:t>for </a:t>
            </a:r>
            <a:r>
              <a:rPr lang="en-US" b="1" dirty="0"/>
              <a:t>optimal sensitivity and “both” thresholds </a:t>
            </a:r>
            <a:r>
              <a:rPr lang="en-US" dirty="0"/>
              <a:t>respectively, </a:t>
            </a:r>
            <a:r>
              <a:rPr lang="en-US" i="1" dirty="0"/>
              <a:t>our monte </a:t>
            </a:r>
            <a:r>
              <a:rPr lang="en-US" i="1" dirty="0" err="1"/>
              <a:t>carlo</a:t>
            </a:r>
            <a:r>
              <a:rPr lang="en-US" i="1" dirty="0"/>
              <a:t> class balanced model converged on the same confusion matrix error rates as the population overfitted model</a:t>
            </a:r>
            <a:r>
              <a:rPr lang="en-US" dirty="0"/>
              <a:t>.  </a:t>
            </a:r>
          </a:p>
          <a:p>
            <a:pPr marL="285750" indent="-285750">
              <a:buFont typeface="Arial" panose="020B0604020202020204" pitchFamily="34" charset="0"/>
              <a:buChar char="•"/>
            </a:pPr>
            <a:r>
              <a:rPr lang="en-US" dirty="0"/>
              <a:t>Tells us these </a:t>
            </a:r>
            <a:r>
              <a:rPr lang="en-US" b="1" u="sng" dirty="0"/>
              <a:t>thresholds</a:t>
            </a:r>
            <a:r>
              <a:rPr lang="en-US" u="sng" dirty="0"/>
              <a:t> hold for the population</a:t>
            </a:r>
            <a:r>
              <a:rPr lang="en-US" dirty="0"/>
              <a:t> [and can be used in the future to achieve similar accuracy results].  </a:t>
            </a:r>
          </a:p>
        </p:txBody>
      </p:sp>
    </p:spTree>
    <p:extLst>
      <p:ext uri="{BB962C8B-B14F-4D97-AF65-F5344CB8AC3E}">
        <p14:creationId xmlns:p14="http://schemas.microsoft.com/office/powerpoint/2010/main" val="518536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System Files</a:t>
            </a:r>
            <a:endParaRPr/>
          </a:p>
        </p:txBody>
      </p:sp>
      <p:sp>
        <p:nvSpPr>
          <p:cNvPr id="110" name="Google Shape;110;p16"/>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07916"/>
              </a:lnSpc>
              <a:spcBef>
                <a:spcPts val="0"/>
              </a:spcBef>
              <a:spcAft>
                <a:spcPts val="0"/>
              </a:spcAft>
              <a:buClr>
                <a:schemeClr val="dk1"/>
              </a:buClr>
              <a:buSzPts val="1100"/>
              <a:buFont typeface="Arial"/>
              <a:buNone/>
            </a:pPr>
            <a:r>
              <a:rPr lang="en-US" sz="1800" dirty="0">
                <a:solidFill>
                  <a:srgbClr val="000000"/>
                </a:solidFill>
                <a:latin typeface="Times New Roman"/>
                <a:ea typeface="Times New Roman"/>
                <a:cs typeface="Times New Roman"/>
                <a:sym typeface="Times New Roman"/>
              </a:rPr>
              <a:t>The system consists of 2 different main files. </a:t>
            </a:r>
            <a:endParaRPr sz="1800" dirty="0">
              <a:solidFill>
                <a:srgbClr val="000000"/>
              </a:solidFill>
              <a:latin typeface="Times New Roman"/>
              <a:ea typeface="Times New Roman"/>
              <a:cs typeface="Times New Roman"/>
              <a:sym typeface="Times New Roman"/>
            </a:endParaRPr>
          </a:p>
          <a:p>
            <a:pPr marL="457200" lvl="0" indent="-342900" algn="l" rtl="0">
              <a:lnSpc>
                <a:spcPct val="107916"/>
              </a:lnSpc>
              <a:spcBef>
                <a:spcPts val="800"/>
              </a:spcBef>
              <a:spcAft>
                <a:spcPts val="0"/>
              </a:spcAft>
              <a:buClr>
                <a:srgbClr val="000000"/>
              </a:buClr>
              <a:buSzPts val="1800"/>
              <a:buFont typeface="Times New Roman"/>
              <a:buChar char="●"/>
            </a:pPr>
            <a:r>
              <a:rPr lang="en-US" sz="1800" dirty="0" err="1">
                <a:solidFill>
                  <a:srgbClr val="000000"/>
                </a:solidFill>
                <a:latin typeface="Times New Roman"/>
                <a:ea typeface="Times New Roman"/>
                <a:cs typeface="Times New Roman"/>
                <a:sym typeface="Times New Roman"/>
              </a:rPr>
              <a:t>Cleandatacode.R</a:t>
            </a:r>
            <a:endParaRPr sz="1800" dirty="0">
              <a:solidFill>
                <a:srgbClr val="000000"/>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Derives final.csv which stores cross-validated thresholds, </a:t>
            </a:r>
            <a:endParaRPr dirty="0">
              <a:solidFill>
                <a:srgbClr val="000000"/>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does factor reduction.</a:t>
            </a:r>
            <a:endParaRPr dirty="0">
              <a:solidFill>
                <a:srgbClr val="000000"/>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rgbClr val="000000"/>
              </a:buClr>
              <a:buSzPts val="1800"/>
              <a:buFont typeface="Times New Roman"/>
              <a:buChar char="●"/>
            </a:pPr>
            <a:r>
              <a:rPr lang="en-US" sz="1800" dirty="0" err="1">
                <a:solidFill>
                  <a:srgbClr val="000000"/>
                </a:solidFill>
                <a:latin typeface="Times New Roman"/>
                <a:ea typeface="Times New Roman"/>
                <a:cs typeface="Times New Roman"/>
                <a:sym typeface="Times New Roman"/>
              </a:rPr>
              <a:t>saveCSVs.R</a:t>
            </a:r>
            <a:endParaRPr sz="1800" dirty="0">
              <a:solidFill>
                <a:srgbClr val="000000"/>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Best subset</a:t>
            </a:r>
            <a:endParaRPr dirty="0">
              <a:solidFill>
                <a:srgbClr val="000000"/>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Class balancing</a:t>
            </a:r>
            <a:endParaRPr dirty="0">
              <a:solidFill>
                <a:srgbClr val="000000"/>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ROC</a:t>
            </a:r>
            <a:endParaRPr dirty="0">
              <a:solidFill>
                <a:srgbClr val="000000"/>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Population model to population data</a:t>
            </a:r>
            <a:endParaRPr sz="1800" dirty="0">
              <a:solidFill>
                <a:srgbClr val="000000"/>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Monte Carlo model to population data</a:t>
            </a:r>
            <a:endParaRPr sz="1800" dirty="0">
              <a:solidFill>
                <a:srgbClr val="000000"/>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rgbClr val="000000"/>
              </a:buClr>
              <a:buSzPts val="1800"/>
              <a:buFont typeface="Times New Roman"/>
              <a:buChar char="▪"/>
            </a:pPr>
            <a:r>
              <a:rPr lang="en-US" sz="1800" dirty="0">
                <a:solidFill>
                  <a:srgbClr val="000000"/>
                </a:solidFill>
                <a:latin typeface="Times New Roman"/>
                <a:ea typeface="Times New Roman"/>
                <a:cs typeface="Times New Roman"/>
                <a:sym typeface="Times New Roman"/>
              </a:rPr>
              <a:t>Monte Carlo model to Monte Carlo data</a:t>
            </a:r>
            <a:endParaRPr sz="1800" dirty="0">
              <a:solidFill>
                <a:srgbClr val="000000"/>
              </a:solidFill>
              <a:latin typeface="Times New Roman"/>
              <a:ea typeface="Times New Roman"/>
              <a:cs typeface="Times New Roman"/>
              <a:sym typeface="Times New Roman"/>
            </a:endParaRPr>
          </a:p>
          <a:p>
            <a:pPr marL="914400" lvl="1" indent="-342900" algn="l" rtl="0">
              <a:lnSpc>
                <a:spcPct val="108000"/>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Check VIF for collinearity</a:t>
            </a:r>
            <a:endParaRPr dirty="0">
              <a:solidFill>
                <a:srgbClr val="000000"/>
              </a:solidFill>
              <a:latin typeface="Times New Roman"/>
              <a:ea typeface="Times New Roman"/>
              <a:cs typeface="Times New Roman"/>
              <a:sym typeface="Times New Roman"/>
            </a:endParaRPr>
          </a:p>
          <a:p>
            <a:pPr marL="914400" lvl="1" indent="-342900" algn="l" rtl="0">
              <a:lnSpc>
                <a:spcPct val="108000"/>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Confusion Matrix</a:t>
            </a:r>
            <a:endParaRPr dirty="0">
              <a:solidFill>
                <a:srgbClr val="000000"/>
              </a:solidFill>
              <a:latin typeface="Times New Roman"/>
              <a:ea typeface="Times New Roman"/>
              <a:cs typeface="Times New Roman"/>
              <a:sym typeface="Times New Roman"/>
            </a:endParaRPr>
          </a:p>
          <a:p>
            <a:pPr marL="914400" lvl="1" indent="-342900" algn="l" rtl="0">
              <a:lnSpc>
                <a:spcPct val="108000"/>
              </a:lnSpc>
              <a:spcBef>
                <a:spcPts val="0"/>
              </a:spcBef>
              <a:spcAft>
                <a:spcPts val="0"/>
              </a:spcAft>
              <a:buClr>
                <a:srgbClr val="000000"/>
              </a:buClr>
              <a:buSzPts val="1800"/>
              <a:buFont typeface="Times New Roman"/>
              <a:buChar char="o"/>
            </a:pPr>
            <a:r>
              <a:rPr lang="en-US" dirty="0">
                <a:solidFill>
                  <a:srgbClr val="000000"/>
                </a:solidFill>
                <a:latin typeface="Times New Roman"/>
                <a:ea typeface="Times New Roman"/>
                <a:cs typeface="Times New Roman"/>
                <a:sym typeface="Times New Roman"/>
              </a:rPr>
              <a:t>Correlation Plots</a:t>
            </a:r>
            <a:endParaRPr dirty="0">
              <a:solidFill>
                <a:srgbClr val="000000"/>
              </a:solidFill>
              <a:latin typeface="Times New Roman"/>
              <a:ea typeface="Times New Roman"/>
              <a:cs typeface="Times New Roman"/>
              <a:sym typeface="Times New Roman"/>
            </a:endParaRPr>
          </a:p>
        </p:txBody>
      </p:sp>
      <p:pic>
        <p:nvPicPr>
          <p:cNvPr id="3" name="4a">
            <a:hlinkClick r:id="" action="ppaction://media"/>
            <a:extLst>
              <a:ext uri="{FF2B5EF4-FFF2-40B4-BE49-F238E27FC236}">
                <a16:creationId xmlns:a16="http://schemas.microsoft.com/office/drawing/2014/main" id="{B3D5C1C0-49E4-461D-AAE8-41A39975C7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1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CLEANING</a:t>
            </a:r>
            <a:endParaRPr/>
          </a:p>
        </p:txBody>
      </p:sp>
      <p:sp>
        <p:nvSpPr>
          <p:cNvPr id="116" name="Google Shape;116;p17"/>
          <p:cNvSpPr txBox="1">
            <a:spLocks noGrp="1"/>
          </p:cNvSpPr>
          <p:nvPr>
            <p:ph type="body" idx="1"/>
          </p:nvPr>
        </p:nvSpPr>
        <p:spPr>
          <a:xfrm>
            <a:off x="3732900" y="3169650"/>
            <a:ext cx="6430200" cy="2977800"/>
          </a:xfrm>
          <a:prstGeom prst="rect">
            <a:avLst/>
          </a:prstGeom>
        </p:spPr>
        <p:txBody>
          <a:bodyPr spcFirstLastPara="1" wrap="square" lIns="91425" tIns="45700" rIns="91425" bIns="45700" anchor="ctr" anchorCtr="0">
            <a:noAutofit/>
          </a:bodyPr>
          <a:lstStyle/>
          <a:p>
            <a:pPr marL="457200" lvl="0" indent="-342900" algn="l" rtl="0">
              <a:spcBef>
                <a:spcPts val="120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Rows: 182338</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[1] "min one:" "0.014"   </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[1] "min zero:" "0.043"</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N/A values coded as -8 and -9 and simply N/A values</a:t>
            </a:r>
            <a:endParaRPr sz="1800">
              <a:solidFill>
                <a:srgbClr val="000000"/>
              </a:solidFill>
              <a:latin typeface="Times New Roman"/>
              <a:ea typeface="Times New Roman"/>
              <a:cs typeface="Times New Roman"/>
              <a:sym typeface="Times New Roman"/>
            </a:endParaRPr>
          </a:p>
          <a:p>
            <a:pPr marL="9144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Cleaned by approaching two columns at a time</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Numerical and Categorical values</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Focus on behavioral, habitual and environmental factors.</a:t>
            </a:r>
            <a:endParaRPr sz="1800">
              <a:solidFill>
                <a:srgbClr val="000000"/>
              </a:solidFill>
              <a:latin typeface="Times New Roman"/>
              <a:ea typeface="Times New Roman"/>
              <a:cs typeface="Times New Roman"/>
              <a:sym typeface="Times New Roman"/>
            </a:endParaRPr>
          </a:p>
        </p:txBody>
      </p:sp>
      <p:pic>
        <p:nvPicPr>
          <p:cNvPr id="117" name="Google Shape;117;p17"/>
          <p:cNvPicPr preferRelativeResize="0"/>
          <p:nvPr/>
        </p:nvPicPr>
        <p:blipFill>
          <a:blip r:embed="rId5">
            <a:alphaModFix/>
          </a:blip>
          <a:stretch>
            <a:fillRect/>
          </a:stretch>
        </p:blipFill>
        <p:spPr>
          <a:xfrm>
            <a:off x="3732900" y="378875"/>
            <a:ext cx="7712675" cy="2562625"/>
          </a:xfrm>
          <a:prstGeom prst="rect">
            <a:avLst/>
          </a:prstGeom>
          <a:noFill/>
          <a:ln>
            <a:noFill/>
          </a:ln>
        </p:spPr>
      </p:pic>
      <p:pic>
        <p:nvPicPr>
          <p:cNvPr id="2" name="5a">
            <a:hlinkClick r:id="" action="ppaction://media"/>
            <a:extLst>
              <a:ext uri="{FF2B5EF4-FFF2-40B4-BE49-F238E27FC236}">
                <a16:creationId xmlns:a16="http://schemas.microsoft.com/office/drawing/2014/main" id="{BFDCE1B7-E117-44B8-983C-98508A949F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NA’s by Class per Factor</a:t>
            </a:r>
            <a:endParaRPr/>
          </a:p>
        </p:txBody>
      </p:sp>
      <p:pic>
        <p:nvPicPr>
          <p:cNvPr id="123" name="Google Shape;123;p18"/>
          <p:cNvPicPr preferRelativeResize="0"/>
          <p:nvPr/>
        </p:nvPicPr>
        <p:blipFill>
          <a:blip r:embed="rId5">
            <a:alphaModFix/>
          </a:blip>
          <a:stretch>
            <a:fillRect/>
          </a:stretch>
        </p:blipFill>
        <p:spPr>
          <a:xfrm>
            <a:off x="3200425" y="965525"/>
            <a:ext cx="8592825" cy="5053793"/>
          </a:xfrm>
          <a:prstGeom prst="rect">
            <a:avLst/>
          </a:prstGeom>
          <a:noFill/>
          <a:ln>
            <a:noFill/>
          </a:ln>
        </p:spPr>
      </p:pic>
      <p:pic>
        <p:nvPicPr>
          <p:cNvPr id="3" name="9a">
            <a:hlinkClick r:id="" action="ppaction://media"/>
            <a:extLst>
              <a:ext uri="{FF2B5EF4-FFF2-40B4-BE49-F238E27FC236}">
                <a16:creationId xmlns:a16="http://schemas.microsoft.com/office/drawing/2014/main" id="{4F86F39B-C7E5-4D0D-90D4-610705628C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Input files</a:t>
            </a:r>
            <a:endParaRPr/>
          </a:p>
        </p:txBody>
      </p:sp>
      <p:sp>
        <p:nvSpPr>
          <p:cNvPr id="129" name="Google Shape;129;p19"/>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1800" u="sng" dirty="0">
                <a:solidFill>
                  <a:schemeClr val="dk1"/>
                </a:solidFill>
                <a:latin typeface="Times New Roman"/>
                <a:ea typeface="Times New Roman"/>
                <a:cs typeface="Times New Roman"/>
                <a:sym typeface="Times New Roman"/>
              </a:rPr>
              <a:t>Y’s</a:t>
            </a:r>
            <a:endParaRPr sz="1800" u="sng"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gpalist.txt</a:t>
            </a:r>
            <a:endParaRPr sz="1800"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psyDFilterList.txt</a:t>
            </a:r>
            <a:endParaRPr sz="1800"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gangfight.txt</a:t>
            </a:r>
            <a:endParaRPr sz="18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800" dirty="0">
                <a:solidFill>
                  <a:schemeClr val="dk1"/>
                </a:solidFill>
                <a:latin typeface="Times New Roman"/>
                <a:ea typeface="Times New Roman"/>
                <a:cs typeface="Times New Roman"/>
                <a:sym typeface="Times New Roman"/>
              </a:rPr>
              <a:t>The columns represented in these input files represent (see next slide for appended x’s)</a:t>
            </a:r>
            <a:endParaRPr sz="1800"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factor id</a:t>
            </a:r>
            <a:endParaRPr sz="1800"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conversion profile</a:t>
            </a:r>
            <a:endParaRPr sz="1800"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description</a:t>
            </a:r>
            <a:endParaRPr sz="1800"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80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category flag (no longer used aside from excluding 8’s as non-response terms and 0 as response and all else as x’s)</a:t>
            </a:r>
            <a:endParaRPr sz="1800" dirty="0">
              <a:latin typeface="Times New Roman"/>
              <a:ea typeface="Times New Roman"/>
              <a:cs typeface="Times New Roman"/>
              <a:sym typeface="Times New Roman"/>
            </a:endParaRPr>
          </a:p>
        </p:txBody>
      </p:sp>
      <p:sp>
        <p:nvSpPr>
          <p:cNvPr id="130" name="Google Shape;130;p19"/>
          <p:cNvSpPr txBox="1">
            <a:spLocks noGrp="1"/>
          </p:cNvSpPr>
          <p:nvPr>
            <p:ph type="body" idx="1"/>
          </p:nvPr>
        </p:nvSpPr>
        <p:spPr>
          <a:xfrm>
            <a:off x="6297650" y="1462025"/>
            <a:ext cx="4636200" cy="1257600"/>
          </a:xfrm>
          <a:prstGeom prst="rect">
            <a:avLst/>
          </a:prstGeom>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US" sz="1400">
                <a:solidFill>
                  <a:srgbClr val="000000"/>
                </a:solidFill>
              </a:rPr>
              <a:t>V7221,2,"R HS GRADE/D=1",0</a:t>
            </a:r>
            <a:endParaRPr sz="1400">
              <a:solidFill>
                <a:srgbClr val="000000"/>
              </a:solidFill>
            </a:endParaRPr>
          </a:p>
          <a:p>
            <a:pPr marL="0" lvl="0" indent="0" algn="l" rtl="0">
              <a:lnSpc>
                <a:spcPct val="100000"/>
              </a:lnSpc>
              <a:spcBef>
                <a:spcPts val="0"/>
              </a:spcBef>
              <a:spcAft>
                <a:spcPts val="0"/>
              </a:spcAft>
              <a:buNone/>
            </a:pPr>
            <a:r>
              <a:rPr lang="en-US" sz="1400">
                <a:solidFill>
                  <a:srgbClr val="000000"/>
                </a:solidFill>
              </a:rPr>
              <a:t>V8517,1,"FRQ GANG FIGHT",8</a:t>
            </a:r>
            <a:endParaRPr sz="1400">
              <a:solidFill>
                <a:srgbClr val="000000"/>
              </a:solidFill>
            </a:endParaRPr>
          </a:p>
          <a:p>
            <a:pPr marL="0" lvl="0" indent="0" algn="l" rtl="0">
              <a:lnSpc>
                <a:spcPct val="100000"/>
              </a:lnSpc>
              <a:spcBef>
                <a:spcPts val="0"/>
              </a:spcBef>
              <a:spcAft>
                <a:spcPts val="0"/>
              </a:spcAft>
              <a:buNone/>
            </a:pPr>
            <a:r>
              <a:rPr lang="en-US" sz="1400">
                <a:solidFill>
                  <a:srgbClr val="000000"/>
                </a:solidFill>
              </a:rPr>
              <a:t>V7118,1,"#X PSYD/LIFETIME",8</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spcBef>
                <a:spcPts val="1200"/>
              </a:spcBef>
              <a:spcAft>
                <a:spcPts val="0"/>
              </a:spcAft>
              <a:buNone/>
            </a:pPr>
            <a:endParaRPr/>
          </a:p>
        </p:txBody>
      </p:sp>
      <p:pic>
        <p:nvPicPr>
          <p:cNvPr id="3" name="7">
            <a:hlinkClick r:id="" action="ppaction://media"/>
            <a:extLst>
              <a:ext uri="{FF2B5EF4-FFF2-40B4-BE49-F238E27FC236}">
                <a16:creationId xmlns:a16="http://schemas.microsoft.com/office/drawing/2014/main" id="{8904B6DB-C063-43B6-9FBC-E9D8A5BEAC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Template of X’s</a:t>
            </a:r>
            <a:endParaRPr/>
          </a:p>
          <a:p>
            <a:pPr marL="0" lvl="0" indent="0" algn="l" rtl="0">
              <a:spcBef>
                <a:spcPts val="0"/>
              </a:spcBef>
              <a:spcAft>
                <a:spcPts val="0"/>
              </a:spcAft>
              <a:buNone/>
            </a:pPr>
            <a:endParaRPr/>
          </a:p>
        </p:txBody>
      </p:sp>
      <p:sp>
        <p:nvSpPr>
          <p:cNvPr id="136" name="Google Shape;136;p20"/>
          <p:cNvSpPr txBox="1">
            <a:spLocks noGrp="1"/>
          </p:cNvSpPr>
          <p:nvPr>
            <p:ph type="body" idx="1"/>
          </p:nvPr>
        </p:nvSpPr>
        <p:spPr>
          <a:xfrm>
            <a:off x="3869268" y="1123833"/>
            <a:ext cx="7315200" cy="5120700"/>
          </a:xfrm>
          <a:prstGeom prst="rect">
            <a:avLst/>
          </a:prstGeom>
        </p:spPr>
        <p:txBody>
          <a:bodyPr spcFirstLastPara="1" wrap="square" lIns="91425" tIns="45700" rIns="91425" bIns="45700" anchor="ctr" anchorCtr="0">
            <a:noAutofit/>
          </a:bodyPr>
          <a:lstStyle/>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V7202,0,"R'S SEX",2</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V7206,0,"R'S HSHLD FATHER",2</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V7215,2,"FATHR EDUC LEVEL",2</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V7551,2,"#HR/W INTERNET S",3</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V7552,2,"DALY WEB FACEBK",3</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V7553,2,"#HR GAMING",3</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V7562,2,"#HR TEXT",7</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V7563,2,"#HR TALK CELL",7</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V8526,3,"OFTN EAT BRKFST",4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V8527,3,"OFTN EAT GN VEG",4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V8528,3,"OFTN EAT FRUIT",4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V8529,3,"OFTN EXERCISE",4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V8530,3,"OFTN 7HRS SLEEP",4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V8531,3,"OFTN SLEEP &lt;SHLD",4</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V8502,3,"LIFE MEANINGLESS",5</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V8505,3,"I ENJOY LIFE",5</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V8509,3,"FUTURE HOPELESS",5</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V8512,3,"SATISFD W MYSELF",5</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V8514,3,"GOOD TO BE ALIVE",6</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V8536,3,"FUTR R LIFE WRSE",6</a:t>
            </a:r>
            <a:endParaRPr sz="1200">
              <a:solidFill>
                <a:schemeClr val="dk1"/>
              </a:solidFill>
              <a:latin typeface="Times New Roman"/>
              <a:ea typeface="Times New Roman"/>
              <a:cs typeface="Times New Roman"/>
              <a:sym typeface="Times New Roman"/>
            </a:endParaRPr>
          </a:p>
          <a:p>
            <a:pPr marL="457200" lvl="0" indent="0" algn="l" rtl="0">
              <a:lnSpc>
                <a:spcPct val="108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V8565,3,"I AM OFTEN BORED",6</a:t>
            </a:r>
            <a:endParaRPr sz="1200">
              <a:latin typeface="Courier New"/>
              <a:ea typeface="Courier New"/>
              <a:cs typeface="Courier New"/>
              <a:sym typeface="Courier New"/>
            </a:endParaRPr>
          </a:p>
        </p:txBody>
      </p:sp>
      <p:sp>
        <p:nvSpPr>
          <p:cNvPr id="137" name="Google Shape;137;p20"/>
          <p:cNvSpPr txBox="1"/>
          <p:nvPr/>
        </p:nvSpPr>
        <p:spPr>
          <a:xfrm>
            <a:off x="6858225" y="2544900"/>
            <a:ext cx="4985700" cy="30171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sz="1100" u="sng">
                <a:solidFill>
                  <a:schemeClr val="dk1"/>
                </a:solidFill>
                <a:latin typeface="Times New Roman"/>
                <a:ea typeface="Times New Roman"/>
                <a:cs typeface="Times New Roman"/>
                <a:sym typeface="Times New Roman"/>
              </a:rPr>
              <a:t>Median’s</a:t>
            </a:r>
            <a:endParaRPr sz="1100" u="sng">
              <a:solidFill>
                <a:schemeClr val="dk1"/>
              </a:solidFill>
              <a:latin typeface="Times New Roman"/>
              <a:ea typeface="Times New Roman"/>
              <a:cs typeface="Times New Roman"/>
              <a:sym typeface="Times New Roman"/>
            </a:endParaRPr>
          </a:p>
          <a:p>
            <a:pPr marL="457200" lvl="0" indent="-298450" algn="l" rtl="0">
              <a:lnSpc>
                <a:spcPct val="107916"/>
              </a:lnSpc>
              <a:spcBef>
                <a:spcPts val="80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V7221,2,"R HS GRADE/D=1",0	</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Median: #7: </a:t>
            </a:r>
            <a:r>
              <a:rPr lang="en-US" sz="1100" b="1">
                <a:solidFill>
                  <a:schemeClr val="dk1"/>
                </a:solidFill>
                <a:latin typeface="Times New Roman"/>
                <a:ea typeface="Times New Roman"/>
                <a:cs typeface="Times New Roman"/>
                <a:sym typeface="Times New Roman"/>
              </a:rPr>
              <a:t>B+</a:t>
            </a:r>
            <a:r>
              <a:rPr lang="en-US" sz="1100">
                <a:solidFill>
                  <a:schemeClr val="dk1"/>
                </a:solidFill>
                <a:latin typeface="Times New Roman"/>
                <a:ea typeface="Times New Roman"/>
                <a:cs typeface="Times New Roman"/>
                <a:sym typeface="Times New Roman"/>
              </a:rPr>
              <a:t> 95% conf interval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V7215,2,"FATHR EDUC LEVEL",0</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#5: for </a:t>
            </a:r>
            <a:r>
              <a:rPr lang="en-US" sz="1100" b="1">
                <a:solidFill>
                  <a:schemeClr val="dk1"/>
                </a:solidFill>
                <a:latin typeface="Times New Roman"/>
                <a:ea typeface="Times New Roman"/>
                <a:cs typeface="Times New Roman"/>
                <a:sym typeface="Times New Roman"/>
              </a:rPr>
              <a:t>college grad</a:t>
            </a:r>
            <a:r>
              <a:rPr lang="en-US" sz="1100">
                <a:solidFill>
                  <a:schemeClr val="dk1"/>
                </a:solidFill>
                <a:latin typeface="Times New Roman"/>
                <a:ea typeface="Times New Roman"/>
                <a:cs typeface="Times New Roman"/>
                <a:sym typeface="Times New Roman"/>
              </a:rPr>
              <a:t> father, 95% conf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V7551,2,"#HR/W INTERNET S",0</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#4: </a:t>
            </a:r>
            <a:r>
              <a:rPr lang="en-US" sz="1100" b="1">
                <a:solidFill>
                  <a:schemeClr val="dk1"/>
                </a:solidFill>
                <a:latin typeface="Times New Roman"/>
                <a:ea typeface="Times New Roman"/>
                <a:cs typeface="Times New Roman"/>
                <a:sym typeface="Times New Roman"/>
              </a:rPr>
              <a:t>3-5 Hours Internet</a:t>
            </a:r>
            <a:r>
              <a:rPr lang="en-US" sz="1100">
                <a:solidFill>
                  <a:schemeClr val="dk1"/>
                </a:solidFill>
                <a:latin typeface="Times New Roman"/>
                <a:ea typeface="Times New Roman"/>
                <a:cs typeface="Times New Roman"/>
                <a:sym typeface="Times New Roman"/>
              </a:rPr>
              <a:t> #95% conf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V7552,2,"DALY WEB FACEBK",0</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#5: </a:t>
            </a:r>
            <a:r>
              <a:rPr lang="en-US" sz="1100" b="1">
                <a:solidFill>
                  <a:schemeClr val="dk1"/>
                </a:solidFill>
                <a:latin typeface="Times New Roman"/>
                <a:ea typeface="Times New Roman"/>
                <a:cs typeface="Times New Roman"/>
                <a:sym typeface="Times New Roman"/>
              </a:rPr>
              <a:t>6-9 Hours Facebook</a:t>
            </a:r>
            <a:r>
              <a:rPr lang="en-US" sz="1100">
                <a:solidFill>
                  <a:schemeClr val="dk1"/>
                </a:solidFill>
                <a:latin typeface="Times New Roman"/>
                <a:ea typeface="Times New Roman"/>
                <a:cs typeface="Times New Roman"/>
                <a:sym typeface="Times New Roman"/>
              </a:rPr>
              <a:t> # 95% conf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V7553,2,"#HR GAMING",0</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#4 </a:t>
            </a:r>
            <a:r>
              <a:rPr lang="en-US" sz="1100" b="1">
                <a:solidFill>
                  <a:schemeClr val="dk1"/>
                </a:solidFill>
                <a:latin typeface="Times New Roman"/>
                <a:ea typeface="Times New Roman"/>
                <a:cs typeface="Times New Roman"/>
                <a:sym typeface="Times New Roman"/>
              </a:rPr>
              <a:t>3-5 Hours Gaming</a:t>
            </a:r>
            <a:r>
              <a:rPr lang="en-US" sz="1100">
                <a:solidFill>
                  <a:schemeClr val="dk1"/>
                </a:solidFill>
                <a:latin typeface="Times New Roman"/>
                <a:ea typeface="Times New Roman"/>
                <a:cs typeface="Times New Roman"/>
                <a:sym typeface="Times New Roman"/>
              </a:rPr>
              <a:t> # 95% conf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V7562,2,"#HR TEXT",0 </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#4 </a:t>
            </a:r>
            <a:r>
              <a:rPr lang="en-US" sz="1100" b="1">
                <a:solidFill>
                  <a:schemeClr val="dk1"/>
                </a:solidFill>
                <a:latin typeface="Times New Roman"/>
                <a:ea typeface="Times New Roman"/>
                <a:cs typeface="Times New Roman"/>
                <a:sym typeface="Times New Roman"/>
              </a:rPr>
              <a:t>3-5 Hours Texting</a:t>
            </a:r>
            <a:r>
              <a:rPr lang="en-US" sz="1100">
                <a:solidFill>
                  <a:schemeClr val="dk1"/>
                </a:solidFill>
                <a:latin typeface="Times New Roman"/>
                <a:ea typeface="Times New Roman"/>
                <a:cs typeface="Times New Roman"/>
                <a:sym typeface="Times New Roman"/>
              </a:rPr>
              <a:t> # 95% conf confirmed</a:t>
            </a:r>
            <a:endParaRPr sz="1100">
              <a:solidFill>
                <a:schemeClr val="dk1"/>
              </a:solidFill>
              <a:latin typeface="Times New Roman"/>
              <a:ea typeface="Times New Roman"/>
              <a:cs typeface="Times New Roman"/>
              <a:sym typeface="Times New Roman"/>
            </a:endParaRPr>
          </a:p>
          <a:p>
            <a:pPr marL="457200" lvl="0"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V7563,2,"#HR TALK CELL",0</a:t>
            </a:r>
            <a:endParaRPr sz="1100">
              <a:solidFill>
                <a:schemeClr val="dk1"/>
              </a:solidFill>
              <a:latin typeface="Times New Roman"/>
              <a:ea typeface="Times New Roman"/>
              <a:cs typeface="Times New Roman"/>
              <a:sym typeface="Times New Roman"/>
            </a:endParaRPr>
          </a:p>
          <a:p>
            <a:pPr marL="914400" lvl="1" indent="-298450" algn="l" rtl="0">
              <a:lnSpc>
                <a:spcPct val="107916"/>
              </a:lnSpc>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#2: </a:t>
            </a:r>
            <a:r>
              <a:rPr lang="en-US" sz="1100" b="1">
                <a:solidFill>
                  <a:schemeClr val="dk1"/>
                </a:solidFill>
                <a:latin typeface="Times New Roman"/>
                <a:ea typeface="Times New Roman"/>
                <a:cs typeface="Times New Roman"/>
                <a:sym typeface="Times New Roman"/>
              </a:rPr>
              <a:t>&lt;1 Hour talking on cell phone</a:t>
            </a:r>
            <a:r>
              <a:rPr lang="en-US" sz="1100">
                <a:solidFill>
                  <a:schemeClr val="dk1"/>
                </a:solidFill>
                <a:latin typeface="Times New Roman"/>
                <a:ea typeface="Times New Roman"/>
                <a:cs typeface="Times New Roman"/>
                <a:sym typeface="Times New Roman"/>
              </a:rPr>
              <a:t> # 95% conf confirmed</a:t>
            </a:r>
            <a:endParaRPr>
              <a:latin typeface="Corbel"/>
              <a:ea typeface="Corbel"/>
              <a:cs typeface="Corbel"/>
              <a:sym typeface="Corbel"/>
            </a:endParaRPr>
          </a:p>
        </p:txBody>
      </p:sp>
      <p:pic>
        <p:nvPicPr>
          <p:cNvPr id="2" name="8">
            <a:hlinkClick r:id="" action="ppaction://media"/>
            <a:extLst>
              <a:ext uri="{FF2B5EF4-FFF2-40B4-BE49-F238E27FC236}">
                <a16:creationId xmlns:a16="http://schemas.microsoft.com/office/drawing/2014/main" id="{1E287689-968A-424B-8057-99254B3009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252925" y="1123825"/>
            <a:ext cx="23472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a:t>Data Cleaning</a:t>
            </a:r>
            <a:r>
              <a:rPr lang="en-US"/>
              <a:t>: Conversion Profiles</a:t>
            </a:r>
            <a:endParaRPr/>
          </a:p>
        </p:txBody>
      </p:sp>
      <p:sp>
        <p:nvSpPr>
          <p:cNvPr id="143" name="Google Shape;143;p21"/>
          <p:cNvSpPr txBox="1">
            <a:spLocks noGrp="1"/>
          </p:cNvSpPr>
          <p:nvPr>
            <p:ph type="body" idx="1"/>
          </p:nvPr>
        </p:nvSpPr>
        <p:spPr>
          <a:xfrm>
            <a:off x="3843350" y="1850976"/>
            <a:ext cx="7315200" cy="4287900"/>
          </a:xfrm>
          <a:prstGeom prst="rect">
            <a:avLst/>
          </a:prstGeom>
        </p:spPr>
        <p:txBody>
          <a:bodyPr spcFirstLastPara="1" wrap="square" lIns="91425" tIns="45700" rIns="91425" bIns="45700" anchor="ctr" anchorCtr="0">
            <a:noAutofit/>
          </a:bodyPr>
          <a:lstStyle/>
          <a:p>
            <a:pPr marL="457200" lvl="0" indent="-342900" algn="l" rtl="0">
              <a:lnSpc>
                <a:spcPct val="107916"/>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convert1Index</a:t>
            </a:r>
            <a:endParaRPr sz="1800" b="1" dirty="0">
              <a:solidFill>
                <a:schemeClr val="dk1"/>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Simple yes/no</a:t>
            </a:r>
            <a:endParaRPr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convert2Index</a:t>
            </a:r>
            <a:endParaRPr sz="1800" b="1" dirty="0">
              <a:solidFill>
                <a:schemeClr val="dk1"/>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Median based</a:t>
            </a:r>
            <a:endParaRPr dirty="0">
              <a:solidFill>
                <a:schemeClr val="dk1"/>
              </a:solidFill>
              <a:latin typeface="Times New Roman"/>
              <a:ea typeface="Times New Roman"/>
              <a:cs typeface="Times New Roman"/>
              <a:sym typeface="Times New Roman"/>
            </a:endParaRPr>
          </a:p>
          <a:p>
            <a:pPr marL="914400" lvl="1" indent="-342900" algn="l" rtl="0">
              <a:lnSpc>
                <a:spcPct val="107916"/>
              </a:lnSpc>
              <a:spcBef>
                <a:spcPts val="0"/>
              </a:spcBef>
              <a:spcAft>
                <a:spcPts val="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One deciding constant set at loop iteration</a:t>
            </a:r>
            <a:endParaRPr dirty="0">
              <a:solidFill>
                <a:schemeClr val="dk1"/>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chemeClr val="dk1"/>
              </a:buClr>
              <a:buSzPts val="1800"/>
              <a:buFont typeface="Times New Roman"/>
              <a:buChar char="▪"/>
            </a:pPr>
            <a:r>
              <a:rPr lang="en-US" sz="1800" dirty="0" err="1">
                <a:solidFill>
                  <a:schemeClr val="dk1"/>
                </a:solidFill>
                <a:latin typeface="Times New Roman"/>
                <a:ea typeface="Times New Roman"/>
                <a:cs typeface="Times New Roman"/>
                <a:sym typeface="Times New Roman"/>
              </a:rPr>
              <a:t>medianDirection</a:t>
            </a:r>
            <a:endParaRPr sz="1800" dirty="0">
              <a:solidFill>
                <a:schemeClr val="dk1"/>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controls  operant condition: &gt;= median or &gt; median</a:t>
            </a:r>
            <a:endParaRPr sz="1800" dirty="0">
              <a:solidFill>
                <a:schemeClr val="dk1"/>
              </a:solidFill>
              <a:latin typeface="Times New Roman"/>
              <a:ea typeface="Times New Roman"/>
              <a:cs typeface="Times New Roman"/>
              <a:sym typeface="Times New Roman"/>
            </a:endParaRPr>
          </a:p>
          <a:p>
            <a:pPr marL="1371600" lvl="2" indent="-342900" algn="l" rtl="0">
              <a:lnSpc>
                <a:spcPct val="107916"/>
              </a:lnSpc>
              <a:spcBef>
                <a:spcPts val="0"/>
              </a:spcBef>
              <a:spcAft>
                <a:spcPts val="0"/>
              </a:spcAft>
              <a:buClr>
                <a:schemeClr val="dk1"/>
              </a:buClr>
              <a:buSzPts val="1800"/>
              <a:buFont typeface="Times New Roman"/>
              <a:buChar char="▪"/>
            </a:pPr>
            <a:endParaRPr sz="1800" dirty="0">
              <a:solidFill>
                <a:schemeClr val="dk1"/>
              </a:solidFill>
              <a:latin typeface="Times New Roman"/>
              <a:ea typeface="Times New Roman"/>
              <a:cs typeface="Times New Roman"/>
              <a:sym typeface="Times New Roman"/>
            </a:endParaRPr>
          </a:p>
          <a:p>
            <a:pPr marL="457200" lvl="0" indent="-342900" algn="l" rtl="0">
              <a:lnSpc>
                <a:spcPct val="107916"/>
              </a:lnSpc>
              <a:spcBef>
                <a:spcPts val="0"/>
              </a:spcBef>
              <a:spcAft>
                <a:spcPts val="0"/>
              </a:spcAft>
              <a:buClr>
                <a:schemeClr val="dk1"/>
              </a:buClr>
              <a:buSzPts val="1800"/>
              <a:buFont typeface="Times New Roman"/>
              <a:buChar char="●"/>
            </a:pPr>
            <a:r>
              <a:rPr lang="en-US" sz="1800" b="1" dirty="0">
                <a:solidFill>
                  <a:schemeClr val="dk1"/>
                </a:solidFill>
                <a:latin typeface="Times New Roman"/>
                <a:ea typeface="Times New Roman"/>
                <a:cs typeface="Times New Roman"/>
                <a:sym typeface="Times New Roman"/>
              </a:rPr>
              <a:t>convert3Index</a:t>
            </a:r>
            <a:endParaRPr sz="1800" b="1" dirty="0">
              <a:solidFill>
                <a:schemeClr val="dk1"/>
              </a:solidFill>
              <a:latin typeface="Times New Roman"/>
              <a:ea typeface="Times New Roman"/>
              <a:cs typeface="Times New Roman"/>
              <a:sym typeface="Times New Roman"/>
            </a:endParaRPr>
          </a:p>
          <a:p>
            <a:pPr marL="914400" lvl="1" indent="-342900" algn="l" rtl="0">
              <a:lnSpc>
                <a:spcPct val="107916"/>
              </a:lnSpc>
              <a:spcBef>
                <a:spcPts val="0"/>
              </a:spcBef>
              <a:spcAft>
                <a:spcPts val="800"/>
              </a:spcAft>
              <a:buClr>
                <a:schemeClr val="dk1"/>
              </a:buClr>
              <a:buSzPts val="1800"/>
              <a:buFont typeface="Times New Roman"/>
              <a:buChar char="o"/>
            </a:pPr>
            <a:r>
              <a:rPr lang="en-US" dirty="0">
                <a:solidFill>
                  <a:schemeClr val="dk1"/>
                </a:solidFill>
                <a:latin typeface="Times New Roman"/>
                <a:ea typeface="Times New Roman"/>
                <a:cs typeface="Times New Roman"/>
                <a:sym typeface="Times New Roman"/>
              </a:rPr>
              <a:t>split around a positive response (i.e. response was classed as 4+: “mostly” or higher).</a:t>
            </a:r>
            <a:endParaRPr dirty="0">
              <a:latin typeface="Times New Roman"/>
              <a:ea typeface="Times New Roman"/>
              <a:cs typeface="Times New Roman"/>
              <a:sym typeface="Times New Roman"/>
            </a:endParaRPr>
          </a:p>
        </p:txBody>
      </p:sp>
      <p:pic>
        <p:nvPicPr>
          <p:cNvPr id="144" name="Google Shape;144;p21"/>
          <p:cNvPicPr preferRelativeResize="0"/>
          <p:nvPr/>
        </p:nvPicPr>
        <p:blipFill>
          <a:blip r:embed="rId5">
            <a:alphaModFix/>
          </a:blip>
          <a:stretch>
            <a:fillRect/>
          </a:stretch>
        </p:blipFill>
        <p:spPr>
          <a:xfrm>
            <a:off x="1379213" y="4686963"/>
            <a:ext cx="2714625" cy="1666875"/>
          </a:xfrm>
          <a:prstGeom prst="rect">
            <a:avLst/>
          </a:prstGeom>
          <a:noFill/>
          <a:ln>
            <a:noFill/>
          </a:ln>
        </p:spPr>
      </p:pic>
      <p:pic>
        <p:nvPicPr>
          <p:cNvPr id="145" name="Google Shape;145;p21"/>
          <p:cNvPicPr preferRelativeResize="0"/>
          <p:nvPr/>
        </p:nvPicPr>
        <p:blipFill>
          <a:blip r:embed="rId6">
            <a:alphaModFix/>
          </a:blip>
          <a:stretch>
            <a:fillRect/>
          </a:stretch>
        </p:blipFill>
        <p:spPr>
          <a:xfrm>
            <a:off x="483863" y="632263"/>
            <a:ext cx="4505325" cy="1409700"/>
          </a:xfrm>
          <a:prstGeom prst="rect">
            <a:avLst/>
          </a:prstGeom>
          <a:noFill/>
          <a:ln>
            <a:noFill/>
          </a:ln>
        </p:spPr>
      </p:pic>
      <p:pic>
        <p:nvPicPr>
          <p:cNvPr id="146" name="Google Shape;146;p21"/>
          <p:cNvPicPr preferRelativeResize="0"/>
          <p:nvPr/>
        </p:nvPicPr>
        <p:blipFill>
          <a:blip r:embed="rId7">
            <a:alphaModFix/>
          </a:blip>
          <a:stretch>
            <a:fillRect/>
          </a:stretch>
        </p:blipFill>
        <p:spPr>
          <a:xfrm>
            <a:off x="6663775" y="415750"/>
            <a:ext cx="3657600" cy="2667000"/>
          </a:xfrm>
          <a:prstGeom prst="rect">
            <a:avLst/>
          </a:prstGeom>
          <a:noFill/>
          <a:ln>
            <a:noFill/>
          </a:ln>
        </p:spPr>
      </p:pic>
      <p:pic>
        <p:nvPicPr>
          <p:cNvPr id="2" name="9">
            <a:hlinkClick r:id="" action="ppaction://media"/>
            <a:extLst>
              <a:ext uri="{FF2B5EF4-FFF2-40B4-BE49-F238E27FC236}">
                <a16:creationId xmlns:a16="http://schemas.microsoft.com/office/drawing/2014/main" id="{0B24B1B0-D657-47D6-82AF-8FEDA3A226A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TotalTime>
  <Words>2762</Words>
  <Application>Microsoft Office PowerPoint</Application>
  <PresentationFormat>Widescreen</PresentationFormat>
  <Paragraphs>322</Paragraphs>
  <Slides>32</Slides>
  <Notes>31</Notes>
  <HiddenSlides>0</HiddenSlides>
  <MMClips>24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Corbel</vt:lpstr>
      <vt:lpstr>Calibri</vt:lpstr>
      <vt:lpstr>Noto Sans Symbols</vt:lpstr>
      <vt:lpstr>Courier New</vt:lpstr>
      <vt:lpstr>Arial</vt:lpstr>
      <vt:lpstr>Roboto</vt:lpstr>
      <vt:lpstr>Times New Roman</vt:lpstr>
      <vt:lpstr>Caveat</vt:lpstr>
      <vt:lpstr>Frame</vt:lpstr>
      <vt:lpstr>PowerPoint Presentation</vt:lpstr>
      <vt:lpstr>Preliminary Division</vt:lpstr>
      <vt:lpstr>PROBLEM STATEMENT</vt:lpstr>
      <vt:lpstr>System Files</vt:lpstr>
      <vt:lpstr>DATA CLEANING</vt:lpstr>
      <vt:lpstr>NA’s by Class per Factor</vt:lpstr>
      <vt:lpstr>Input files</vt:lpstr>
      <vt:lpstr>Template of X’s </vt:lpstr>
      <vt:lpstr>Data Cleaning: Conversion Profiles</vt:lpstr>
      <vt:lpstr>HYPOTHESIS</vt:lpstr>
      <vt:lpstr>Oversampling</vt:lpstr>
      <vt:lpstr>Monte Carlo Class Balancing</vt:lpstr>
      <vt:lpstr>     CORRELATION MATRIX</vt:lpstr>
      <vt:lpstr>Early tabulation Algorithm: StepAIC</vt:lpstr>
      <vt:lpstr>Data Partitioning, Loops</vt:lpstr>
      <vt:lpstr>MODIFIED BESTGLM</vt:lpstr>
      <vt:lpstr>PowerPoint Presentation</vt:lpstr>
      <vt:lpstr>Model Assumptions of Binary Logistic Regression</vt:lpstr>
      <vt:lpstr>Tabulated Results</vt:lpstr>
      <vt:lpstr>saveCSVs.R Model Comparisons</vt:lpstr>
      <vt:lpstr>PowerPoint Presentation</vt:lpstr>
      <vt:lpstr>V7221 Psychadelic </vt:lpstr>
      <vt:lpstr>PowerPoint Presentation</vt:lpstr>
      <vt:lpstr>V7221 GPA</vt:lpstr>
      <vt:lpstr>PowerPoint Presentation</vt:lpstr>
      <vt:lpstr>PowerPoint Presentation</vt:lpstr>
      <vt:lpstr>PowerPoint Presentation</vt:lpstr>
      <vt:lpstr>PowerPoint Presentation</vt:lpstr>
      <vt:lpstr>PowerPoint Presentation</vt:lpstr>
      <vt:lpstr>CONCLUSION</vt:lpstr>
      <vt:lpstr>Inferences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25</cp:revision>
  <dcterms:modified xsi:type="dcterms:W3CDTF">2019-05-09T18:29:07Z</dcterms:modified>
</cp:coreProperties>
</file>